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889" r:id="rId2"/>
    <p:sldId id="891" r:id="rId3"/>
    <p:sldId id="432" r:id="rId4"/>
    <p:sldId id="261" r:id="rId5"/>
    <p:sldId id="262" r:id="rId6"/>
    <p:sldId id="430" r:id="rId7"/>
    <p:sldId id="260" r:id="rId8"/>
    <p:sldId id="901" r:id="rId9"/>
    <p:sldId id="431" r:id="rId10"/>
    <p:sldId id="416" r:id="rId11"/>
    <p:sldId id="258" r:id="rId12"/>
    <p:sldId id="263" r:id="rId13"/>
    <p:sldId id="267" r:id="rId14"/>
    <p:sldId id="266" r:id="rId15"/>
    <p:sldId id="386" r:id="rId16"/>
    <p:sldId id="268" r:id="rId17"/>
    <p:sldId id="269" r:id="rId18"/>
    <p:sldId id="897" r:id="rId19"/>
    <p:sldId id="433" r:id="rId20"/>
    <p:sldId id="434" r:id="rId21"/>
    <p:sldId id="435" r:id="rId22"/>
    <p:sldId id="437" r:id="rId23"/>
    <p:sldId id="438" r:id="rId24"/>
    <p:sldId id="440" r:id="rId25"/>
    <p:sldId id="441" r:id="rId26"/>
    <p:sldId id="894" r:id="rId27"/>
    <p:sldId id="465" r:id="rId28"/>
    <p:sldId id="442" r:id="rId29"/>
    <p:sldId id="444" r:id="rId30"/>
    <p:sldId id="903" r:id="rId31"/>
    <p:sldId id="875" r:id="rId32"/>
    <p:sldId id="876" r:id="rId33"/>
    <p:sldId id="445" r:id="rId34"/>
    <p:sldId id="419" r:id="rId35"/>
    <p:sldId id="791" r:id="rId36"/>
    <p:sldId id="424" r:id="rId37"/>
    <p:sldId id="420" r:id="rId38"/>
    <p:sldId id="421" r:id="rId39"/>
    <p:sldId id="422" r:id="rId40"/>
    <p:sldId id="446" r:id="rId41"/>
    <p:sldId id="878" r:id="rId42"/>
    <p:sldId id="881" r:id="rId43"/>
    <p:sldId id="879" r:id="rId44"/>
    <p:sldId id="882" r:id="rId45"/>
    <p:sldId id="895" r:id="rId46"/>
    <p:sldId id="898" r:id="rId47"/>
    <p:sldId id="458" r:id="rId48"/>
    <p:sldId id="403" r:id="rId49"/>
    <p:sldId id="884" r:id="rId50"/>
    <p:sldId id="476" r:id="rId51"/>
    <p:sldId id="477" r:id="rId52"/>
    <p:sldId id="410" r:id="rId53"/>
    <p:sldId id="405" r:id="rId54"/>
    <p:sldId id="417" r:id="rId55"/>
    <p:sldId id="479" r:id="rId56"/>
    <p:sldId id="482" r:id="rId57"/>
    <p:sldId id="481" r:id="rId58"/>
    <p:sldId id="480" r:id="rId59"/>
    <p:sldId id="483" r:id="rId60"/>
    <p:sldId id="484" r:id="rId61"/>
    <p:sldId id="485" r:id="rId62"/>
    <p:sldId id="488" r:id="rId63"/>
    <p:sldId id="487" r:id="rId64"/>
    <p:sldId id="489" r:id="rId65"/>
    <p:sldId id="490" r:id="rId66"/>
    <p:sldId id="828" r:id="rId67"/>
    <p:sldId id="896" r:id="rId68"/>
    <p:sldId id="450" r:id="rId69"/>
    <p:sldId id="451" r:id="rId70"/>
    <p:sldId id="856" r:id="rId71"/>
    <p:sldId id="462" r:id="rId72"/>
    <p:sldId id="463" r:id="rId73"/>
    <p:sldId id="464" r:id="rId74"/>
    <p:sldId id="466" r:id="rId75"/>
    <p:sldId id="467" r:id="rId76"/>
    <p:sldId id="469" r:id="rId77"/>
    <p:sldId id="468" r:id="rId78"/>
    <p:sldId id="472" r:id="rId79"/>
    <p:sldId id="471" r:id="rId80"/>
    <p:sldId id="904" r:id="rId81"/>
    <p:sldId id="899" r:id="rId82"/>
    <p:sldId id="459" r:id="rId83"/>
    <p:sldId id="829" r:id="rId84"/>
    <p:sldId id="902" r:id="rId85"/>
    <p:sldId id="827" r:id="rId86"/>
    <p:sldId id="830" r:id="rId87"/>
    <p:sldId id="396" r:id="rId88"/>
    <p:sldId id="831" r:id="rId89"/>
    <p:sldId id="832" r:id="rId90"/>
    <p:sldId id="858" r:id="rId91"/>
    <p:sldId id="833" r:id="rId92"/>
    <p:sldId id="834" r:id="rId93"/>
    <p:sldId id="900" r:id="rId94"/>
    <p:sldId id="906" r:id="rId95"/>
    <p:sldId id="921" r:id="rId96"/>
    <p:sldId id="905" r:id="rId97"/>
    <p:sldId id="907" r:id="rId98"/>
    <p:sldId id="908" r:id="rId99"/>
    <p:sldId id="912" r:id="rId100"/>
    <p:sldId id="923" r:id="rId101"/>
    <p:sldId id="915" r:id="rId102"/>
    <p:sldId id="917" r:id="rId103"/>
    <p:sldId id="922" r:id="rId104"/>
    <p:sldId id="918" r:id="rId105"/>
    <p:sldId id="460" r:id="rId106"/>
    <p:sldId id="275" r:id="rId107"/>
    <p:sldId id="276" r:id="rId108"/>
    <p:sldId id="857" r:id="rId109"/>
    <p:sldId id="337" r:id="rId110"/>
    <p:sldId id="883" r:id="rId111"/>
    <p:sldId id="447" r:id="rId112"/>
    <p:sldId id="448" r:id="rId113"/>
    <p:sldId id="423" r:id="rId114"/>
    <p:sldId id="919" r:id="rId115"/>
    <p:sldId id="920" r:id="rId116"/>
    <p:sldId id="909" r:id="rId117"/>
    <p:sldId id="914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A30AD8D-EEC7-6541-9BFE-7B8C6412CDBC}">
          <p14:sldIdLst>
            <p14:sldId id="889"/>
            <p14:sldId id="891"/>
            <p14:sldId id="432"/>
            <p14:sldId id="261"/>
            <p14:sldId id="262"/>
            <p14:sldId id="430"/>
            <p14:sldId id="260"/>
            <p14:sldId id="901"/>
            <p14:sldId id="431"/>
            <p14:sldId id="416"/>
            <p14:sldId id="258"/>
          </p14:sldIdLst>
        </p14:section>
        <p14:section name="Volume of Distribution" id="{CAD6D75C-89AE-7144-A49A-A7FE2219933E}">
          <p14:sldIdLst>
            <p14:sldId id="263"/>
            <p14:sldId id="267"/>
            <p14:sldId id="266"/>
            <p14:sldId id="386"/>
            <p14:sldId id="268"/>
            <p14:sldId id="269"/>
            <p14:sldId id="897"/>
          </p14:sldIdLst>
        </p14:section>
        <p14:section name="1cmt IV dose + Elimination" id="{21610D93-C0F4-F44F-85F8-6D8B9995D1CF}">
          <p14:sldIdLst>
            <p14:sldId id="433"/>
            <p14:sldId id="434"/>
            <p14:sldId id="435"/>
            <p14:sldId id="437"/>
            <p14:sldId id="438"/>
            <p14:sldId id="440"/>
            <p14:sldId id="441"/>
            <p14:sldId id="894"/>
            <p14:sldId id="465"/>
            <p14:sldId id="442"/>
            <p14:sldId id="444"/>
            <p14:sldId id="903"/>
            <p14:sldId id="875"/>
            <p14:sldId id="876"/>
            <p14:sldId id="445"/>
            <p14:sldId id="419"/>
            <p14:sldId id="791"/>
            <p14:sldId id="424"/>
            <p14:sldId id="420"/>
            <p14:sldId id="421"/>
            <p14:sldId id="422"/>
            <p14:sldId id="446"/>
            <p14:sldId id="878"/>
            <p14:sldId id="881"/>
            <p14:sldId id="879"/>
            <p14:sldId id="882"/>
            <p14:sldId id="895"/>
            <p14:sldId id="898"/>
          </p14:sldIdLst>
        </p14:section>
        <p14:section name="Continuous Dosing - IV" id="{C0272751-0FA5-3143-9FD1-1E5C2991AB9C}">
          <p14:sldIdLst>
            <p14:sldId id="458"/>
            <p14:sldId id="403"/>
            <p14:sldId id="884"/>
            <p14:sldId id="476"/>
            <p14:sldId id="477"/>
            <p14:sldId id="410"/>
            <p14:sldId id="405"/>
          </p14:sldIdLst>
        </p14:section>
        <p14:section name="Repeated Dosing - Bolus" id="{48BD9EE8-1196-B246-AD9F-C99A1CD3C0BD}">
          <p14:sldIdLst>
            <p14:sldId id="417"/>
            <p14:sldId id="479"/>
            <p14:sldId id="482"/>
            <p14:sldId id="481"/>
            <p14:sldId id="480"/>
            <p14:sldId id="483"/>
            <p14:sldId id="484"/>
            <p14:sldId id="485"/>
            <p14:sldId id="488"/>
            <p14:sldId id="487"/>
            <p14:sldId id="489"/>
            <p14:sldId id="490"/>
            <p14:sldId id="828"/>
            <p14:sldId id="896"/>
          </p14:sldIdLst>
        </p14:section>
        <p14:section name="Distribution - 2 cmt" id="{45FBF614-034F-FF41-81BB-C561066BCC7A}">
          <p14:sldIdLst>
            <p14:sldId id="450"/>
            <p14:sldId id="451"/>
            <p14:sldId id="856"/>
            <p14:sldId id="462"/>
            <p14:sldId id="463"/>
            <p14:sldId id="464"/>
            <p14:sldId id="466"/>
            <p14:sldId id="467"/>
            <p14:sldId id="469"/>
            <p14:sldId id="468"/>
            <p14:sldId id="472"/>
            <p14:sldId id="471"/>
            <p14:sldId id="904"/>
            <p14:sldId id="899"/>
          </p14:sldIdLst>
        </p14:section>
        <p14:section name="Absorption" id="{FCF0F18C-E790-334A-987A-3F92A6E6FDD2}">
          <p14:sldIdLst>
            <p14:sldId id="459"/>
            <p14:sldId id="829"/>
            <p14:sldId id="902"/>
            <p14:sldId id="827"/>
            <p14:sldId id="830"/>
            <p14:sldId id="396"/>
            <p14:sldId id="831"/>
            <p14:sldId id="832"/>
            <p14:sldId id="858"/>
            <p14:sldId id="833"/>
            <p14:sldId id="834"/>
            <p14:sldId id="900"/>
          </p14:sldIdLst>
        </p14:section>
        <p14:section name="Allometric Scaling" id="{26642192-DA51-0A46-AEE7-F7F4D01C6ACD}">
          <p14:sldIdLst>
            <p14:sldId id="906"/>
            <p14:sldId id="921"/>
            <p14:sldId id="905"/>
            <p14:sldId id="907"/>
            <p14:sldId id="908"/>
            <p14:sldId id="912"/>
            <p14:sldId id="923"/>
            <p14:sldId id="915"/>
            <p14:sldId id="917"/>
            <p14:sldId id="922"/>
            <p14:sldId id="918"/>
          </p14:sldIdLst>
        </p14:section>
        <p14:section name="Applications" id="{792FDC8A-DA5A-7447-A68F-48A406431E38}">
          <p14:sldIdLst>
            <p14:sldId id="460"/>
            <p14:sldId id="275"/>
            <p14:sldId id="276"/>
            <p14:sldId id="857"/>
            <p14:sldId id="337"/>
          </p14:sldIdLst>
        </p14:section>
        <p14:section name="Backups" id="{76844DB3-D159-C74F-AEE7-BC6C19DDA8ED}">
          <p14:sldIdLst>
            <p14:sldId id="883"/>
            <p14:sldId id="447"/>
            <p14:sldId id="448"/>
            <p14:sldId id="423"/>
            <p14:sldId id="919"/>
            <p14:sldId id="920"/>
            <p14:sldId id="909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657"/>
    <a:srgbClr val="C73372"/>
    <a:srgbClr val="033BF9"/>
    <a:srgbClr val="02984F"/>
    <a:srgbClr val="DF7142"/>
    <a:srgbClr val="293F84"/>
    <a:srgbClr val="5581A9"/>
    <a:srgbClr val="96C6A7"/>
    <a:srgbClr val="ED9A1E"/>
    <a:srgbClr val="036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CCE29-32C1-BD49-AB0E-C1721DA5B7F6}" v="507" dt="2019-08-08T19:29:54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/>
    <p:restoredTop sz="86697"/>
  </p:normalViewPr>
  <p:slideViewPr>
    <p:cSldViewPr snapToGrid="0" snapToObjects="1">
      <p:cViewPr varScale="1">
        <p:scale>
          <a:sx n="95" d="100"/>
          <a:sy n="95" d="100"/>
        </p:scale>
        <p:origin x="1616" y="184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outlineViewPr>
    <p:cViewPr>
      <p:scale>
        <a:sx n="30" d="100"/>
        <a:sy n="30" d="100"/>
      </p:scale>
      <p:origin x="0" y="-1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, Andrew" userId="fa05adcc-50f1-400a-bab7-31aa48e2f649" providerId="ADAL" clId="{8AFCCE29-32C1-BD49-AB0E-C1721DA5B7F6}"/>
    <pc:docChg chg="undo custSel addSld delSld modSld sldOrd modSection">
      <pc:chgData name="Stein, Andrew" userId="fa05adcc-50f1-400a-bab7-31aa48e2f649" providerId="ADAL" clId="{8AFCCE29-32C1-BD49-AB0E-C1721DA5B7F6}" dt="2019-08-09T12:30:15.589" v="7255" actId="20577"/>
      <pc:docMkLst>
        <pc:docMk/>
      </pc:docMkLst>
      <pc:sldChg chg="addSp modSp">
        <pc:chgData name="Stein, Andrew" userId="fa05adcc-50f1-400a-bab7-31aa48e2f649" providerId="ADAL" clId="{8AFCCE29-32C1-BD49-AB0E-C1721DA5B7F6}" dt="2019-08-08T19:10:40.741" v="6931" actId="1035"/>
        <pc:sldMkLst>
          <pc:docMk/>
          <pc:sldMk cId="2033743669" sldId="261"/>
        </pc:sldMkLst>
        <pc:spChg chg="mod">
          <ac:chgData name="Stein, Andrew" userId="fa05adcc-50f1-400a-bab7-31aa48e2f649" providerId="ADAL" clId="{8AFCCE29-32C1-BD49-AB0E-C1721DA5B7F6}" dt="2019-08-02T17:25:00.602" v="5247" actId="20577"/>
          <ac:spMkLst>
            <pc:docMk/>
            <pc:sldMk cId="2033743669" sldId="261"/>
            <ac:spMk id="3" creationId="{67CE7148-1CB9-6048-A3ED-F3C9B769FDA1}"/>
          </ac:spMkLst>
        </pc:spChg>
        <pc:spChg chg="add mod">
          <ac:chgData name="Stein, Andrew" userId="fa05adcc-50f1-400a-bab7-31aa48e2f649" providerId="ADAL" clId="{8AFCCE29-32C1-BD49-AB0E-C1721DA5B7F6}" dt="2019-08-08T19:10:40.741" v="6931" actId="1035"/>
          <ac:spMkLst>
            <pc:docMk/>
            <pc:sldMk cId="2033743669" sldId="261"/>
            <ac:spMk id="7" creationId="{ADC1795A-92C8-D341-890A-DEBC9108BDDE}"/>
          </ac:spMkLst>
        </pc:spChg>
        <pc:picChg chg="add mod modCrop">
          <ac:chgData name="Stein, Andrew" userId="fa05adcc-50f1-400a-bab7-31aa48e2f649" providerId="ADAL" clId="{8AFCCE29-32C1-BD49-AB0E-C1721DA5B7F6}" dt="2019-08-08T17:12:08.522" v="6876" actId="1076"/>
          <ac:picMkLst>
            <pc:docMk/>
            <pc:sldMk cId="2033743669" sldId="261"/>
            <ac:picMk id="4" creationId="{A05AFB3A-C507-C043-9DA1-E574047DD2BA}"/>
          </ac:picMkLst>
        </pc:picChg>
        <pc:picChg chg="mod">
          <ac:chgData name="Stein, Andrew" userId="fa05adcc-50f1-400a-bab7-31aa48e2f649" providerId="ADAL" clId="{8AFCCE29-32C1-BD49-AB0E-C1721DA5B7F6}" dt="2019-08-08T17:11:52.094" v="6873" actId="1076"/>
          <ac:picMkLst>
            <pc:docMk/>
            <pc:sldMk cId="2033743669" sldId="261"/>
            <ac:picMk id="6" creationId="{5FFFA517-4CC9-AE4D-8E98-EDC877CFCB02}"/>
          </ac:picMkLst>
        </pc:picChg>
      </pc:sldChg>
      <pc:sldChg chg="modSp">
        <pc:chgData name="Stein, Andrew" userId="fa05adcc-50f1-400a-bab7-31aa48e2f649" providerId="ADAL" clId="{8AFCCE29-32C1-BD49-AB0E-C1721DA5B7F6}" dt="2019-08-05T13:09:49.179" v="5369" actId="1076"/>
        <pc:sldMkLst>
          <pc:docMk/>
          <pc:sldMk cId="1027955676" sldId="879"/>
        </pc:sldMkLst>
        <pc:spChg chg="mod">
          <ac:chgData name="Stein, Andrew" userId="fa05adcc-50f1-400a-bab7-31aa48e2f649" providerId="ADAL" clId="{8AFCCE29-32C1-BD49-AB0E-C1721DA5B7F6}" dt="2019-08-05T13:09:49.179" v="5369" actId="1076"/>
          <ac:spMkLst>
            <pc:docMk/>
            <pc:sldMk cId="1027955676" sldId="879"/>
            <ac:spMk id="12" creationId="{12105D93-A9B9-364A-A15D-D94E5946817F}"/>
          </ac:spMkLst>
        </pc:spChg>
      </pc:sldChg>
      <pc:sldChg chg="modSp">
        <pc:chgData name="Stein, Andrew" userId="fa05adcc-50f1-400a-bab7-31aa48e2f649" providerId="ADAL" clId="{8AFCCE29-32C1-BD49-AB0E-C1721DA5B7F6}" dt="2019-08-05T13:08:37.865" v="5363" actId="20577"/>
        <pc:sldMkLst>
          <pc:docMk/>
          <pc:sldMk cId="2970877283" sldId="881"/>
        </pc:sldMkLst>
        <pc:spChg chg="mod">
          <ac:chgData name="Stein, Andrew" userId="fa05adcc-50f1-400a-bab7-31aa48e2f649" providerId="ADAL" clId="{8AFCCE29-32C1-BD49-AB0E-C1721DA5B7F6}" dt="2019-08-05T13:08:37.865" v="5363" actId="20577"/>
          <ac:spMkLst>
            <pc:docMk/>
            <pc:sldMk cId="2970877283" sldId="881"/>
            <ac:spMk id="2" creationId="{9D88E166-55DB-9F43-A885-D08BA68543B2}"/>
          </ac:spMkLst>
        </pc:spChg>
      </pc:sldChg>
      <pc:sldChg chg="modSp">
        <pc:chgData name="Stein, Andrew" userId="fa05adcc-50f1-400a-bab7-31aa48e2f649" providerId="ADAL" clId="{8AFCCE29-32C1-BD49-AB0E-C1721DA5B7F6}" dt="2019-08-08T15:55:53.939" v="6867" actId="20577"/>
        <pc:sldMkLst>
          <pc:docMk/>
          <pc:sldMk cId="3403277430" sldId="889"/>
        </pc:sldMkLst>
        <pc:spChg chg="mod">
          <ac:chgData name="Stein, Andrew" userId="fa05adcc-50f1-400a-bab7-31aa48e2f649" providerId="ADAL" clId="{8AFCCE29-32C1-BD49-AB0E-C1721DA5B7F6}" dt="2019-08-08T15:55:14.928" v="6863" actId="20577"/>
          <ac:spMkLst>
            <pc:docMk/>
            <pc:sldMk cId="3403277430" sldId="889"/>
            <ac:spMk id="2" creationId="{FFDAC86F-8981-A645-972C-50EF87BAF595}"/>
          </ac:spMkLst>
        </pc:spChg>
        <pc:spChg chg="mod">
          <ac:chgData name="Stein, Andrew" userId="fa05adcc-50f1-400a-bab7-31aa48e2f649" providerId="ADAL" clId="{8AFCCE29-32C1-BD49-AB0E-C1721DA5B7F6}" dt="2019-08-08T15:55:53.939" v="6867" actId="20577"/>
          <ac:spMkLst>
            <pc:docMk/>
            <pc:sldMk cId="3403277430" sldId="889"/>
            <ac:spMk id="3" creationId="{8B1B6932-ADD9-0E46-B11C-80AFF7E83BAD}"/>
          </ac:spMkLst>
        </pc:spChg>
      </pc:sldChg>
      <pc:sldChg chg="modSp">
        <pc:chgData name="Stein, Andrew" userId="fa05adcc-50f1-400a-bab7-31aa48e2f649" providerId="ADAL" clId="{8AFCCE29-32C1-BD49-AB0E-C1721DA5B7F6}" dt="2019-07-31T18:55:35.182" v="31" actId="20577"/>
        <pc:sldMkLst>
          <pc:docMk/>
          <pc:sldMk cId="1198376743" sldId="891"/>
        </pc:sldMkLst>
        <pc:spChg chg="mod">
          <ac:chgData name="Stein, Andrew" userId="fa05adcc-50f1-400a-bab7-31aa48e2f649" providerId="ADAL" clId="{8AFCCE29-32C1-BD49-AB0E-C1721DA5B7F6}" dt="2019-07-31T18:55:35.182" v="31" actId="20577"/>
          <ac:spMkLst>
            <pc:docMk/>
            <pc:sldMk cId="1198376743" sldId="891"/>
            <ac:spMk id="6" creationId="{8C192690-B777-734E-A1F3-C85DE086F46D}"/>
          </ac:spMkLst>
        </pc:spChg>
      </pc:sldChg>
      <pc:sldChg chg="modSp">
        <pc:chgData name="Stein, Andrew" userId="fa05adcc-50f1-400a-bab7-31aa48e2f649" providerId="ADAL" clId="{8AFCCE29-32C1-BD49-AB0E-C1721DA5B7F6}" dt="2019-08-01T11:08:58.464" v="4397" actId="58"/>
        <pc:sldMkLst>
          <pc:docMk/>
          <pc:sldMk cId="532879166" sldId="899"/>
        </pc:sldMkLst>
        <pc:spChg chg="mod">
          <ac:chgData name="Stein, Andrew" userId="fa05adcc-50f1-400a-bab7-31aa48e2f649" providerId="ADAL" clId="{8AFCCE29-32C1-BD49-AB0E-C1721DA5B7F6}" dt="2019-08-01T11:08:58.464" v="4397" actId="58"/>
          <ac:spMkLst>
            <pc:docMk/>
            <pc:sldMk cId="532879166" sldId="899"/>
            <ac:spMk id="4" creationId="{C3483595-D91C-B04F-89A6-7F28079E5AC0}"/>
          </ac:spMkLst>
        </pc:spChg>
      </pc:sldChg>
      <pc:sldChg chg="modSp">
        <pc:chgData name="Stein, Andrew" userId="fa05adcc-50f1-400a-bab7-31aa48e2f649" providerId="ADAL" clId="{8AFCCE29-32C1-BD49-AB0E-C1721DA5B7F6}" dt="2019-07-31T19:13:01.407" v="496" actId="20577"/>
        <pc:sldMkLst>
          <pc:docMk/>
          <pc:sldMk cId="3612470898" sldId="905"/>
        </pc:sldMkLst>
        <pc:spChg chg="mod">
          <ac:chgData name="Stein, Andrew" userId="fa05adcc-50f1-400a-bab7-31aa48e2f649" providerId="ADAL" clId="{8AFCCE29-32C1-BD49-AB0E-C1721DA5B7F6}" dt="2019-07-31T18:57:17.423" v="84" actId="20577"/>
          <ac:spMkLst>
            <pc:docMk/>
            <pc:sldMk cId="3612470898" sldId="905"/>
            <ac:spMk id="2" creationId="{F6B94278-1FF6-4344-B0EB-B7D7FFCB9B4F}"/>
          </ac:spMkLst>
        </pc:spChg>
        <pc:spChg chg="mod">
          <ac:chgData name="Stein, Andrew" userId="fa05adcc-50f1-400a-bab7-31aa48e2f649" providerId="ADAL" clId="{8AFCCE29-32C1-BD49-AB0E-C1721DA5B7F6}" dt="2019-07-31T19:13:01.407" v="496" actId="20577"/>
          <ac:spMkLst>
            <pc:docMk/>
            <pc:sldMk cId="3612470898" sldId="905"/>
            <ac:spMk id="3" creationId="{B951BF49-4FDA-B142-B268-FA92F175B35B}"/>
          </ac:spMkLst>
        </pc:spChg>
      </pc:sldChg>
      <pc:sldChg chg="modSp">
        <pc:chgData name="Stein, Andrew" userId="fa05adcc-50f1-400a-bab7-31aa48e2f649" providerId="ADAL" clId="{8AFCCE29-32C1-BD49-AB0E-C1721DA5B7F6}" dt="2019-07-31T18:56:43.217" v="68" actId="20577"/>
        <pc:sldMkLst>
          <pc:docMk/>
          <pc:sldMk cId="2212852067" sldId="906"/>
        </pc:sldMkLst>
        <pc:spChg chg="mod">
          <ac:chgData name="Stein, Andrew" userId="fa05adcc-50f1-400a-bab7-31aa48e2f649" providerId="ADAL" clId="{8AFCCE29-32C1-BD49-AB0E-C1721DA5B7F6}" dt="2019-07-31T18:56:37.561" v="32" actId="6549"/>
          <ac:spMkLst>
            <pc:docMk/>
            <pc:sldMk cId="2212852067" sldId="906"/>
            <ac:spMk id="2" creationId="{0B5BFE73-6BC9-9B42-A838-07436C23D407}"/>
          </ac:spMkLst>
        </pc:spChg>
        <pc:spChg chg="mod">
          <ac:chgData name="Stein, Andrew" userId="fa05adcc-50f1-400a-bab7-31aa48e2f649" providerId="ADAL" clId="{8AFCCE29-32C1-BD49-AB0E-C1721DA5B7F6}" dt="2019-07-31T18:56:43.217" v="68" actId="20577"/>
          <ac:spMkLst>
            <pc:docMk/>
            <pc:sldMk cId="2212852067" sldId="906"/>
            <ac:spMk id="3" creationId="{3ED71527-5A78-6D4B-9C25-BF20DA5CEA00}"/>
          </ac:spMkLst>
        </pc:spChg>
      </pc:sldChg>
      <pc:sldChg chg="modSp">
        <pc:chgData name="Stein, Andrew" userId="fa05adcc-50f1-400a-bab7-31aa48e2f649" providerId="ADAL" clId="{8AFCCE29-32C1-BD49-AB0E-C1721DA5B7F6}" dt="2019-07-31T18:58:11.565" v="98" actId="207"/>
        <pc:sldMkLst>
          <pc:docMk/>
          <pc:sldMk cId="4134272883" sldId="907"/>
        </pc:sldMkLst>
        <pc:spChg chg="mod">
          <ac:chgData name="Stein, Andrew" userId="fa05adcc-50f1-400a-bab7-31aa48e2f649" providerId="ADAL" clId="{8AFCCE29-32C1-BD49-AB0E-C1721DA5B7F6}" dt="2019-07-31T18:57:42.581" v="91" actId="20577"/>
          <ac:spMkLst>
            <pc:docMk/>
            <pc:sldMk cId="4134272883" sldId="907"/>
            <ac:spMk id="2" creationId="{881814FD-B9A7-8640-936F-7F751682379E}"/>
          </ac:spMkLst>
        </pc:spChg>
        <pc:spChg chg="mod">
          <ac:chgData name="Stein, Andrew" userId="fa05adcc-50f1-400a-bab7-31aa48e2f649" providerId="ADAL" clId="{8AFCCE29-32C1-BD49-AB0E-C1721DA5B7F6}" dt="2019-07-31T18:57:58.285" v="95" actId="166"/>
          <ac:spMkLst>
            <pc:docMk/>
            <pc:sldMk cId="4134272883" sldId="907"/>
            <ac:spMk id="9" creationId="{0D33B9BE-6F47-984D-932D-D87907DBB479}"/>
          </ac:spMkLst>
        </pc:spChg>
        <pc:spChg chg="mod">
          <ac:chgData name="Stein, Andrew" userId="fa05adcc-50f1-400a-bab7-31aa48e2f649" providerId="ADAL" clId="{8AFCCE29-32C1-BD49-AB0E-C1721DA5B7F6}" dt="2019-07-31T18:58:11.565" v="98" actId="207"/>
          <ac:spMkLst>
            <pc:docMk/>
            <pc:sldMk cId="4134272883" sldId="907"/>
            <ac:spMk id="11" creationId="{06F81A24-521E-0045-8188-464ED7374750}"/>
          </ac:spMkLst>
        </pc:spChg>
        <pc:spChg chg="mod">
          <ac:chgData name="Stein, Andrew" userId="fa05adcc-50f1-400a-bab7-31aa48e2f649" providerId="ADAL" clId="{8AFCCE29-32C1-BD49-AB0E-C1721DA5B7F6}" dt="2019-07-31T18:57:48.709" v="92" actId="1076"/>
          <ac:spMkLst>
            <pc:docMk/>
            <pc:sldMk cId="4134272883" sldId="907"/>
            <ac:spMk id="33" creationId="{3C095DE1-12E8-CC4B-8EEF-C0ADF7628363}"/>
          </ac:spMkLst>
        </pc:spChg>
      </pc:sldChg>
      <pc:sldChg chg="modSp">
        <pc:chgData name="Stein, Andrew" userId="fa05adcc-50f1-400a-bab7-31aa48e2f649" providerId="ADAL" clId="{8AFCCE29-32C1-BD49-AB0E-C1721DA5B7F6}" dt="2019-08-08T19:12:03.047" v="6933" actId="27636"/>
        <pc:sldMkLst>
          <pc:docMk/>
          <pc:sldMk cId="2738486881" sldId="908"/>
        </pc:sldMkLst>
        <pc:spChg chg="mod">
          <ac:chgData name="Stein, Andrew" userId="fa05adcc-50f1-400a-bab7-31aa48e2f649" providerId="ADAL" clId="{8AFCCE29-32C1-BD49-AB0E-C1721DA5B7F6}" dt="2019-08-08T14:53:28.206" v="6763" actId="20577"/>
          <ac:spMkLst>
            <pc:docMk/>
            <pc:sldMk cId="2738486881" sldId="908"/>
            <ac:spMk id="2" creationId="{F0372A9B-B947-624D-86B6-0CB92AC9523B}"/>
          </ac:spMkLst>
        </pc:spChg>
        <pc:spChg chg="mod">
          <ac:chgData name="Stein, Andrew" userId="fa05adcc-50f1-400a-bab7-31aa48e2f649" providerId="ADAL" clId="{8AFCCE29-32C1-BD49-AB0E-C1721DA5B7F6}" dt="2019-08-08T19:12:03.047" v="6933" actId="27636"/>
          <ac:spMkLst>
            <pc:docMk/>
            <pc:sldMk cId="2738486881" sldId="908"/>
            <ac:spMk id="3" creationId="{357138AF-23FD-4D49-9BE7-A75F2F74E20B}"/>
          </ac:spMkLst>
        </pc:spChg>
      </pc:sldChg>
      <pc:sldChg chg="modSp add">
        <pc:chgData name="Stein, Andrew" userId="fa05adcc-50f1-400a-bab7-31aa48e2f649" providerId="ADAL" clId="{8AFCCE29-32C1-BD49-AB0E-C1721DA5B7F6}" dt="2019-08-05T13:46:41.746" v="6703" actId="20577"/>
        <pc:sldMkLst>
          <pc:docMk/>
          <pc:sldMk cId="25473254" sldId="909"/>
        </pc:sldMkLst>
        <pc:spChg chg="mod">
          <ac:chgData name="Stein, Andrew" userId="fa05adcc-50f1-400a-bab7-31aa48e2f649" providerId="ADAL" clId="{8AFCCE29-32C1-BD49-AB0E-C1721DA5B7F6}" dt="2019-08-05T13:46:41.746" v="6703" actId="20577"/>
          <ac:spMkLst>
            <pc:docMk/>
            <pc:sldMk cId="25473254" sldId="909"/>
            <ac:spMk id="2" creationId="{C039F9D1-52FA-B24E-8A8A-393755A895B8}"/>
          </ac:spMkLst>
        </pc:spChg>
      </pc:sldChg>
      <pc:sldChg chg="addSp delSp modSp ord">
        <pc:chgData name="Stein, Andrew" userId="fa05adcc-50f1-400a-bab7-31aa48e2f649" providerId="ADAL" clId="{8AFCCE29-32C1-BD49-AB0E-C1721DA5B7F6}" dt="2019-08-08T19:16:54.463" v="7123" actId="20577"/>
        <pc:sldMkLst>
          <pc:docMk/>
          <pc:sldMk cId="1634923069" sldId="912"/>
        </pc:sldMkLst>
        <pc:spChg chg="mod">
          <ac:chgData name="Stein, Andrew" userId="fa05adcc-50f1-400a-bab7-31aa48e2f649" providerId="ADAL" clId="{8AFCCE29-32C1-BD49-AB0E-C1721DA5B7F6}" dt="2019-08-08T19:16:54.463" v="7123" actId="20577"/>
          <ac:spMkLst>
            <pc:docMk/>
            <pc:sldMk cId="1634923069" sldId="912"/>
            <ac:spMk id="2" creationId="{8142A3D8-1D37-E84F-A166-F6CCC0158FB9}"/>
          </ac:spMkLst>
        </pc:spChg>
        <pc:spChg chg="del">
          <ac:chgData name="Stein, Andrew" userId="fa05adcc-50f1-400a-bab7-31aa48e2f649" providerId="ADAL" clId="{8AFCCE29-32C1-BD49-AB0E-C1721DA5B7F6}" dt="2019-07-31T19:45:37.552" v="952" actId="478"/>
          <ac:spMkLst>
            <pc:docMk/>
            <pc:sldMk cId="1634923069" sldId="912"/>
            <ac:spMk id="3" creationId="{00E28309-202A-3F49-9323-6D67B3E6E0DB}"/>
          </ac:spMkLst>
        </pc:spChg>
        <pc:spChg chg="add mod">
          <ac:chgData name="Stein, Andrew" userId="fa05adcc-50f1-400a-bab7-31aa48e2f649" providerId="ADAL" clId="{8AFCCE29-32C1-BD49-AB0E-C1721DA5B7F6}" dt="2019-08-01T15:58:02.314" v="4878" actId="1076"/>
          <ac:spMkLst>
            <pc:docMk/>
            <pc:sldMk cId="1634923069" sldId="912"/>
            <ac:spMk id="7" creationId="{E36385FB-36CF-4248-B254-FFB94C9E4BB5}"/>
          </ac:spMkLst>
        </pc:spChg>
        <pc:spChg chg="add mod">
          <ac:chgData name="Stein, Andrew" userId="fa05adcc-50f1-400a-bab7-31aa48e2f649" providerId="ADAL" clId="{8AFCCE29-32C1-BD49-AB0E-C1721DA5B7F6}" dt="2019-08-01T15:58:02.314" v="4878" actId="1076"/>
          <ac:spMkLst>
            <pc:docMk/>
            <pc:sldMk cId="1634923069" sldId="912"/>
            <ac:spMk id="8" creationId="{114D0069-5310-6F44-8D34-4BCC38E1872E}"/>
          </ac:spMkLst>
        </pc:spChg>
        <pc:spChg chg="add mod">
          <ac:chgData name="Stein, Andrew" userId="fa05adcc-50f1-400a-bab7-31aa48e2f649" providerId="ADAL" clId="{8AFCCE29-32C1-BD49-AB0E-C1721DA5B7F6}" dt="2019-08-01T15:58:02.314" v="4878" actId="1076"/>
          <ac:spMkLst>
            <pc:docMk/>
            <pc:sldMk cId="1634923069" sldId="912"/>
            <ac:spMk id="9" creationId="{FA82E7C8-EABA-B746-9104-1DA008DC177C}"/>
          </ac:spMkLst>
        </pc:spChg>
        <pc:spChg chg="add del mod">
          <ac:chgData name="Stein, Andrew" userId="fa05adcc-50f1-400a-bab7-31aa48e2f649" providerId="ADAL" clId="{8AFCCE29-32C1-BD49-AB0E-C1721DA5B7F6}" dt="2019-08-05T13:21:52.898" v="5931" actId="478"/>
          <ac:spMkLst>
            <pc:docMk/>
            <pc:sldMk cId="1634923069" sldId="912"/>
            <ac:spMk id="10" creationId="{59040D34-DC4E-5844-927D-7C6AA218E4D2}"/>
          </ac:spMkLst>
        </pc:spChg>
        <pc:picChg chg="add mod">
          <ac:chgData name="Stein, Andrew" userId="fa05adcc-50f1-400a-bab7-31aa48e2f649" providerId="ADAL" clId="{8AFCCE29-32C1-BD49-AB0E-C1721DA5B7F6}" dt="2019-08-01T15:58:02.314" v="4878" actId="1076"/>
          <ac:picMkLst>
            <pc:docMk/>
            <pc:sldMk cId="1634923069" sldId="912"/>
            <ac:picMk id="5" creationId="{7AA6ED2C-4435-C64D-89F3-941C73D5AFDB}"/>
          </ac:picMkLst>
        </pc:picChg>
        <pc:picChg chg="add mod">
          <ac:chgData name="Stein, Andrew" userId="fa05adcc-50f1-400a-bab7-31aa48e2f649" providerId="ADAL" clId="{8AFCCE29-32C1-BD49-AB0E-C1721DA5B7F6}" dt="2019-08-01T15:58:02.314" v="4878" actId="1076"/>
          <ac:picMkLst>
            <pc:docMk/>
            <pc:sldMk cId="1634923069" sldId="912"/>
            <ac:picMk id="6" creationId="{95347980-982F-C64C-AB17-E332031ECC70}"/>
          </ac:picMkLst>
        </pc:picChg>
      </pc:sldChg>
      <pc:sldChg chg="addSp delSp modSp del">
        <pc:chgData name="Stein, Andrew" userId="fa05adcc-50f1-400a-bab7-31aa48e2f649" providerId="ADAL" clId="{8AFCCE29-32C1-BD49-AB0E-C1721DA5B7F6}" dt="2019-08-08T19:13:02.035" v="6934" actId="2696"/>
        <pc:sldMkLst>
          <pc:docMk/>
          <pc:sldMk cId="114979436" sldId="914"/>
        </pc:sldMkLst>
        <pc:spChg chg="add mod">
          <ac:chgData name="Stein, Andrew" userId="fa05adcc-50f1-400a-bab7-31aa48e2f649" providerId="ADAL" clId="{8AFCCE29-32C1-BD49-AB0E-C1721DA5B7F6}" dt="2019-07-31T19:12:02.009" v="331" actId="1076"/>
          <ac:spMkLst>
            <pc:docMk/>
            <pc:sldMk cId="114979436" sldId="914"/>
            <ac:spMk id="3" creationId="{113DE0CF-B572-B049-917E-35AEC1766939}"/>
          </ac:spMkLst>
        </pc:spChg>
        <pc:spChg chg="add del mod">
          <ac:chgData name="Stein, Andrew" userId="fa05adcc-50f1-400a-bab7-31aa48e2f649" providerId="ADAL" clId="{8AFCCE29-32C1-BD49-AB0E-C1721DA5B7F6}" dt="2019-07-31T19:04:35.005" v="286" actId="478"/>
          <ac:spMkLst>
            <pc:docMk/>
            <pc:sldMk cId="114979436" sldId="914"/>
            <ac:spMk id="5" creationId="{16C23502-758C-754A-A986-73385A9C78CD}"/>
          </ac:spMkLst>
        </pc:spChg>
        <pc:spChg chg="mod">
          <ac:chgData name="Stein, Andrew" userId="fa05adcc-50f1-400a-bab7-31aa48e2f649" providerId="ADAL" clId="{8AFCCE29-32C1-BD49-AB0E-C1721DA5B7F6}" dt="2019-08-05T13:19:48.444" v="5706" actId="58"/>
          <ac:spMkLst>
            <pc:docMk/>
            <pc:sldMk cId="114979436" sldId="914"/>
            <ac:spMk id="7" creationId="{3A34C955-1B6D-0C43-8995-21132F24EF48}"/>
          </ac:spMkLst>
        </pc:spChg>
        <pc:spChg chg="add mod">
          <ac:chgData name="Stein, Andrew" userId="fa05adcc-50f1-400a-bab7-31aa48e2f649" providerId="ADAL" clId="{8AFCCE29-32C1-BD49-AB0E-C1721DA5B7F6}" dt="2019-07-31T19:12:02.009" v="331" actId="1076"/>
          <ac:spMkLst>
            <pc:docMk/>
            <pc:sldMk cId="114979436" sldId="914"/>
            <ac:spMk id="8" creationId="{A930438A-D079-FE46-A712-5848E35A205A}"/>
          </ac:spMkLst>
        </pc:spChg>
        <pc:spChg chg="add mod">
          <ac:chgData name="Stein, Andrew" userId="fa05adcc-50f1-400a-bab7-31aa48e2f649" providerId="ADAL" clId="{8AFCCE29-32C1-BD49-AB0E-C1721DA5B7F6}" dt="2019-07-31T19:12:02.009" v="331" actId="1076"/>
          <ac:spMkLst>
            <pc:docMk/>
            <pc:sldMk cId="114979436" sldId="914"/>
            <ac:spMk id="11" creationId="{3DA524A2-F237-6542-AE8F-3A82B091715A}"/>
          </ac:spMkLst>
        </pc:spChg>
        <pc:spChg chg="add del mod">
          <ac:chgData name="Stein, Andrew" userId="fa05adcc-50f1-400a-bab7-31aa48e2f649" providerId="ADAL" clId="{8AFCCE29-32C1-BD49-AB0E-C1721DA5B7F6}" dt="2019-07-31T19:14:55.809" v="689"/>
          <ac:spMkLst>
            <pc:docMk/>
            <pc:sldMk cId="114979436" sldId="914"/>
            <ac:spMk id="14" creationId="{C40969F3-A2F2-E241-8CEE-0A46EF0B6B8C}"/>
          </ac:spMkLst>
        </pc:spChg>
        <pc:spChg chg="add mod">
          <ac:chgData name="Stein, Andrew" userId="fa05adcc-50f1-400a-bab7-31aa48e2f649" providerId="ADAL" clId="{8AFCCE29-32C1-BD49-AB0E-C1721DA5B7F6}" dt="2019-08-08T14:54:23.046" v="6765" actId="20577"/>
          <ac:spMkLst>
            <pc:docMk/>
            <pc:sldMk cId="114979436" sldId="914"/>
            <ac:spMk id="17" creationId="{4E12D77A-7D13-9143-B97E-924DA98DC937}"/>
          </ac:spMkLst>
        </pc:spChg>
        <pc:spChg chg="mod">
          <ac:chgData name="Stein, Andrew" userId="fa05adcc-50f1-400a-bab7-31aa48e2f649" providerId="ADAL" clId="{8AFCCE29-32C1-BD49-AB0E-C1721DA5B7F6}" dt="2019-08-05T13:20:20.734" v="5720" actId="20577"/>
          <ac:spMkLst>
            <pc:docMk/>
            <pc:sldMk cId="114979436" sldId="914"/>
            <ac:spMk id="19" creationId="{E55BB668-F999-934A-AE1A-17058CCADA36}"/>
          </ac:spMkLst>
        </pc:spChg>
        <pc:picChg chg="add mod">
          <ac:chgData name="Stein, Andrew" userId="fa05adcc-50f1-400a-bab7-31aa48e2f649" providerId="ADAL" clId="{8AFCCE29-32C1-BD49-AB0E-C1721DA5B7F6}" dt="2019-07-31T19:12:02.009" v="331" actId="1076"/>
          <ac:picMkLst>
            <pc:docMk/>
            <pc:sldMk cId="114979436" sldId="914"/>
            <ac:picMk id="6" creationId="{59D3B23D-585B-C547-A92D-2EFE2D668E34}"/>
          </ac:picMkLst>
        </pc:picChg>
        <pc:cxnChg chg="add mod">
          <ac:chgData name="Stein, Andrew" userId="fa05adcc-50f1-400a-bab7-31aa48e2f649" providerId="ADAL" clId="{8AFCCE29-32C1-BD49-AB0E-C1721DA5B7F6}" dt="2019-07-31T19:12:02.009" v="331" actId="1076"/>
          <ac:cxnSpMkLst>
            <pc:docMk/>
            <pc:sldMk cId="114979436" sldId="914"/>
            <ac:cxnSpMk id="10" creationId="{89DF57C5-9200-4F4B-8C80-FC7B3728C360}"/>
          </ac:cxnSpMkLst>
        </pc:cxnChg>
        <pc:cxnChg chg="add mod">
          <ac:chgData name="Stein, Andrew" userId="fa05adcc-50f1-400a-bab7-31aa48e2f649" providerId="ADAL" clId="{8AFCCE29-32C1-BD49-AB0E-C1721DA5B7F6}" dt="2019-07-31T19:12:02.009" v="331" actId="1076"/>
          <ac:cxnSpMkLst>
            <pc:docMk/>
            <pc:sldMk cId="114979436" sldId="914"/>
            <ac:cxnSpMk id="13" creationId="{643A1215-2758-2E45-8D83-8FAF5A0C066A}"/>
          </ac:cxnSpMkLst>
        </pc:cxnChg>
      </pc:sldChg>
      <pc:sldChg chg="add">
        <pc:chgData name="Stein, Andrew" userId="fa05adcc-50f1-400a-bab7-31aa48e2f649" providerId="ADAL" clId="{8AFCCE29-32C1-BD49-AB0E-C1721DA5B7F6}" dt="2019-08-08T19:13:05.964" v="6935"/>
        <pc:sldMkLst>
          <pc:docMk/>
          <pc:sldMk cId="3014240438" sldId="914"/>
        </pc:sldMkLst>
      </pc:sldChg>
      <pc:sldChg chg="addSp delSp modSp modAnim">
        <pc:chgData name="Stein, Andrew" userId="fa05adcc-50f1-400a-bab7-31aa48e2f649" providerId="ADAL" clId="{8AFCCE29-32C1-BD49-AB0E-C1721DA5B7F6}" dt="2019-08-08T19:16:47.031" v="7098" actId="1076"/>
        <pc:sldMkLst>
          <pc:docMk/>
          <pc:sldMk cId="2888943378" sldId="915"/>
        </pc:sldMkLst>
        <pc:spChg chg="mod">
          <ac:chgData name="Stein, Andrew" userId="fa05adcc-50f1-400a-bab7-31aa48e2f649" providerId="ADAL" clId="{8AFCCE29-32C1-BD49-AB0E-C1721DA5B7F6}" dt="2019-08-08T19:16:43.601" v="7097" actId="20577"/>
          <ac:spMkLst>
            <pc:docMk/>
            <pc:sldMk cId="2888943378" sldId="915"/>
            <ac:spMk id="2" creationId="{58190E77-E592-6C4E-994E-62724EFF6295}"/>
          </ac:spMkLst>
        </pc:spChg>
        <pc:spChg chg="add del mod">
          <ac:chgData name="Stein, Andrew" userId="fa05adcc-50f1-400a-bab7-31aa48e2f649" providerId="ADAL" clId="{8AFCCE29-32C1-BD49-AB0E-C1721DA5B7F6}" dt="2019-08-08T19:14:41.025" v="7012" actId="1035"/>
          <ac:spMkLst>
            <pc:docMk/>
            <pc:sldMk cId="2888943378" sldId="915"/>
            <ac:spMk id="9" creationId="{EA299A0C-FF96-DB4B-8D72-75583E6C5893}"/>
          </ac:spMkLst>
        </pc:spChg>
        <pc:spChg chg="add del mod">
          <ac:chgData name="Stein, Andrew" userId="fa05adcc-50f1-400a-bab7-31aa48e2f649" providerId="ADAL" clId="{8AFCCE29-32C1-BD49-AB0E-C1721DA5B7F6}" dt="2019-08-01T16:01:59.124" v="4914" actId="478"/>
          <ac:spMkLst>
            <pc:docMk/>
            <pc:sldMk cId="2888943378" sldId="915"/>
            <ac:spMk id="16" creationId="{9F677C6D-9A6F-854F-A6A9-1717286592AD}"/>
          </ac:spMkLst>
        </pc:spChg>
        <pc:spChg chg="add mod">
          <ac:chgData name="Stein, Andrew" userId="fa05adcc-50f1-400a-bab7-31aa48e2f649" providerId="ADAL" clId="{8AFCCE29-32C1-BD49-AB0E-C1721DA5B7F6}" dt="2019-08-05T13:24:50.319" v="6008" actId="1076"/>
          <ac:spMkLst>
            <pc:docMk/>
            <pc:sldMk cId="2888943378" sldId="915"/>
            <ac:spMk id="17" creationId="{5169086A-A09C-F846-B0EC-6A8FE9C31BE5}"/>
          </ac:spMkLst>
        </pc:spChg>
        <pc:spChg chg="add mod">
          <ac:chgData name="Stein, Andrew" userId="fa05adcc-50f1-400a-bab7-31aa48e2f649" providerId="ADAL" clId="{8AFCCE29-32C1-BD49-AB0E-C1721DA5B7F6}" dt="2019-08-05T13:24:57.558" v="6011" actId="1076"/>
          <ac:spMkLst>
            <pc:docMk/>
            <pc:sldMk cId="2888943378" sldId="915"/>
            <ac:spMk id="18" creationId="{5CDED864-E17C-B04C-A395-7CD70C92BE72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19" creationId="{882C792C-E13E-E648-8EA8-CF94CA9D45C4}"/>
          </ac:spMkLst>
        </pc:spChg>
        <pc:spChg chg="add mod">
          <ac:chgData name="Stein, Andrew" userId="fa05adcc-50f1-400a-bab7-31aa48e2f649" providerId="ADAL" clId="{8AFCCE29-32C1-BD49-AB0E-C1721DA5B7F6}" dt="2019-08-05T13:29:28.394" v="6279" actId="207"/>
          <ac:spMkLst>
            <pc:docMk/>
            <pc:sldMk cId="2888943378" sldId="915"/>
            <ac:spMk id="20" creationId="{9EE8B0EA-0090-9B4C-B6EC-7D33192E2DAC}"/>
          </ac:spMkLst>
        </pc:spChg>
        <pc:spChg chg="add del mod">
          <ac:chgData name="Stein, Andrew" userId="fa05adcc-50f1-400a-bab7-31aa48e2f649" providerId="ADAL" clId="{8AFCCE29-32C1-BD49-AB0E-C1721DA5B7F6}" dt="2019-08-05T13:24:01.831" v="5989" actId="478"/>
          <ac:spMkLst>
            <pc:docMk/>
            <pc:sldMk cId="2888943378" sldId="915"/>
            <ac:spMk id="36" creationId="{B2C20012-A254-D64F-9AFF-1819AFA625EF}"/>
          </ac:spMkLst>
        </pc:spChg>
        <pc:spChg chg="add del mod">
          <ac:chgData name="Stein, Andrew" userId="fa05adcc-50f1-400a-bab7-31aa48e2f649" providerId="ADAL" clId="{8AFCCE29-32C1-BD49-AB0E-C1721DA5B7F6}" dt="2019-08-05T13:22:30.939" v="5935" actId="478"/>
          <ac:spMkLst>
            <pc:docMk/>
            <pc:sldMk cId="2888943378" sldId="915"/>
            <ac:spMk id="38" creationId="{1924071C-AF79-1944-AA73-343FD45B1061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39" creationId="{64D917B8-7CE8-EE4D-A84B-1A379578CBE2}"/>
          </ac:spMkLst>
        </pc:spChg>
        <pc:spChg chg="add mod">
          <ac:chgData name="Stein, Andrew" userId="fa05adcc-50f1-400a-bab7-31aa48e2f649" providerId="ADAL" clId="{8AFCCE29-32C1-BD49-AB0E-C1721DA5B7F6}" dt="2019-08-05T13:32:56.893" v="6534" actId="164"/>
          <ac:spMkLst>
            <pc:docMk/>
            <pc:sldMk cId="2888943378" sldId="915"/>
            <ac:spMk id="40" creationId="{EA4EB42A-87AD-C147-A10F-556F3DCB665D}"/>
          </ac:spMkLst>
        </pc:spChg>
        <pc:spChg chg="add mod">
          <ac:chgData name="Stein, Andrew" userId="fa05adcc-50f1-400a-bab7-31aa48e2f649" providerId="ADAL" clId="{8AFCCE29-32C1-BD49-AB0E-C1721DA5B7F6}" dt="2019-08-05T13:33:02.068" v="6536" actId="164"/>
          <ac:spMkLst>
            <pc:docMk/>
            <pc:sldMk cId="2888943378" sldId="915"/>
            <ac:spMk id="41" creationId="{6F5CFD5D-C6F4-A64F-B4B5-CBEF7267D799}"/>
          </ac:spMkLst>
        </pc:spChg>
        <pc:spChg chg="add mod">
          <ac:chgData name="Stein, Andrew" userId="fa05adcc-50f1-400a-bab7-31aa48e2f649" providerId="ADAL" clId="{8AFCCE29-32C1-BD49-AB0E-C1721DA5B7F6}" dt="2019-08-05T13:33:04.788" v="6537" actId="164"/>
          <ac:spMkLst>
            <pc:docMk/>
            <pc:sldMk cId="2888943378" sldId="915"/>
            <ac:spMk id="42" creationId="{9D62B29E-785D-1441-A2AF-C911DB61AE1B}"/>
          </ac:spMkLst>
        </pc:spChg>
        <pc:spChg chg="add mod">
          <ac:chgData name="Stein, Andrew" userId="fa05adcc-50f1-400a-bab7-31aa48e2f649" providerId="ADAL" clId="{8AFCCE29-32C1-BD49-AB0E-C1721DA5B7F6}" dt="2019-08-05T13:33:07.806" v="6538" actId="164"/>
          <ac:spMkLst>
            <pc:docMk/>
            <pc:sldMk cId="2888943378" sldId="915"/>
            <ac:spMk id="43" creationId="{0212759D-E136-B04C-9F4E-0D877464504D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44" creationId="{0FF956B9-1A06-C942-AA56-013D6BC2B749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45" creationId="{C5B3CB5F-6280-344F-9523-F0322383C458}"/>
          </ac:spMkLst>
        </pc:spChg>
        <pc:spChg chg="add mod">
          <ac:chgData name="Stein, Andrew" userId="fa05adcc-50f1-400a-bab7-31aa48e2f649" providerId="ADAL" clId="{8AFCCE29-32C1-BD49-AB0E-C1721DA5B7F6}" dt="2019-08-08T19:16:47.031" v="7098" actId="1076"/>
          <ac:spMkLst>
            <pc:docMk/>
            <pc:sldMk cId="2888943378" sldId="915"/>
            <ac:spMk id="51" creationId="{5F7AEFD7-63AF-A144-AC4A-5D783D4314EC}"/>
          </ac:spMkLst>
        </pc:s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3" creationId="{FB4091B4-E32A-2341-96E3-9F89B994D6B0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6" creationId="{ABD7E0A0-9A80-7A48-A69E-33408F892CC9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7" creationId="{B26BADC9-0B07-DC4E-BA6C-D0CB2FCD8DC2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8" creationId="{76AD7D50-AD15-FB44-88D1-007A782DB90E}"/>
          </ac:grpSpMkLst>
        </pc:grpChg>
        <pc:grpChg chg="add mod">
          <ac:chgData name="Stein, Andrew" userId="fa05adcc-50f1-400a-bab7-31aa48e2f649" providerId="ADAL" clId="{8AFCCE29-32C1-BD49-AB0E-C1721DA5B7F6}" dt="2019-07-31T19:20:08.306" v="762" actId="571"/>
          <ac:grpSpMkLst>
            <pc:docMk/>
            <pc:sldMk cId="2888943378" sldId="915"/>
            <ac:grpSpMk id="29" creationId="{9F10D8B0-DFC2-F848-A9BB-4460DC73D46F}"/>
          </ac:grpSpMkLst>
        </pc:grpChg>
        <pc:grpChg chg="add mod">
          <ac:chgData name="Stein, Andrew" userId="fa05adcc-50f1-400a-bab7-31aa48e2f649" providerId="ADAL" clId="{8AFCCE29-32C1-BD49-AB0E-C1721DA5B7F6}" dt="2019-08-05T13:32:51.202" v="6533" actId="164"/>
          <ac:grpSpMkLst>
            <pc:docMk/>
            <pc:sldMk cId="2888943378" sldId="915"/>
            <ac:grpSpMk id="46" creationId="{297BFE28-4567-A84E-AE5B-D34544D78B82}"/>
          </ac:grpSpMkLst>
        </pc:grpChg>
        <pc:grpChg chg="add mod">
          <ac:chgData name="Stein, Andrew" userId="fa05adcc-50f1-400a-bab7-31aa48e2f649" providerId="ADAL" clId="{8AFCCE29-32C1-BD49-AB0E-C1721DA5B7F6}" dt="2019-08-05T13:33:00.394" v="6535" actId="166"/>
          <ac:grpSpMkLst>
            <pc:docMk/>
            <pc:sldMk cId="2888943378" sldId="915"/>
            <ac:grpSpMk id="47" creationId="{549A6B0B-11E2-8D46-98C0-16D368C954C3}"/>
          </ac:grpSpMkLst>
        </pc:grpChg>
        <pc:grpChg chg="add mod">
          <ac:chgData name="Stein, Andrew" userId="fa05adcc-50f1-400a-bab7-31aa48e2f649" providerId="ADAL" clId="{8AFCCE29-32C1-BD49-AB0E-C1721DA5B7F6}" dt="2019-08-05T13:33:02.068" v="6536" actId="164"/>
          <ac:grpSpMkLst>
            <pc:docMk/>
            <pc:sldMk cId="2888943378" sldId="915"/>
            <ac:grpSpMk id="48" creationId="{101D2AE0-B927-4748-B28A-9C82EC980FDD}"/>
          </ac:grpSpMkLst>
        </pc:grpChg>
        <pc:grpChg chg="add mod">
          <ac:chgData name="Stein, Andrew" userId="fa05adcc-50f1-400a-bab7-31aa48e2f649" providerId="ADAL" clId="{8AFCCE29-32C1-BD49-AB0E-C1721DA5B7F6}" dt="2019-08-05T13:33:04.788" v="6537" actId="164"/>
          <ac:grpSpMkLst>
            <pc:docMk/>
            <pc:sldMk cId="2888943378" sldId="915"/>
            <ac:grpSpMk id="49" creationId="{3FC35788-E5DA-1C4F-AC37-A53C9D2FB09C}"/>
          </ac:grpSpMkLst>
        </pc:grpChg>
        <pc:grpChg chg="add mod">
          <ac:chgData name="Stein, Andrew" userId="fa05adcc-50f1-400a-bab7-31aa48e2f649" providerId="ADAL" clId="{8AFCCE29-32C1-BD49-AB0E-C1721DA5B7F6}" dt="2019-08-05T13:33:07.806" v="6538" actId="164"/>
          <ac:grpSpMkLst>
            <pc:docMk/>
            <pc:sldMk cId="2888943378" sldId="915"/>
            <ac:grpSpMk id="50" creationId="{217C70EB-DC70-B24D-85E9-E94B15979331}"/>
          </ac:grpSpMkLst>
        </pc:grpChg>
        <pc:graphicFrameChg chg="del mod modGraphic">
          <ac:chgData name="Stein, Andrew" userId="fa05adcc-50f1-400a-bab7-31aa48e2f649" providerId="ADAL" clId="{8AFCCE29-32C1-BD49-AB0E-C1721DA5B7F6}" dt="2019-08-05T13:27:20.945" v="6200" actId="478"/>
          <ac:graphicFrameMkLst>
            <pc:docMk/>
            <pc:sldMk cId="2888943378" sldId="915"/>
            <ac:graphicFrameMk id="22" creationId="{58460D24-FC1D-1843-A63A-342B6AB5EE59}"/>
          </ac:graphicFrameMkLst>
        </pc:graphicFrameChg>
        <pc:picChg chg="mod">
          <ac:chgData name="Stein, Andrew" userId="fa05adcc-50f1-400a-bab7-31aa48e2f649" providerId="ADAL" clId="{8AFCCE29-32C1-BD49-AB0E-C1721DA5B7F6}" dt="2019-08-05T13:24:12.473" v="5991" actId="1076"/>
          <ac:picMkLst>
            <pc:docMk/>
            <pc:sldMk cId="2888943378" sldId="915"/>
            <ac:picMk id="10" creationId="{E35B4DBE-D52C-7B4A-BAAE-F98B938D79EC}"/>
          </ac:picMkLst>
        </pc:picChg>
        <pc:picChg chg="add mod modCrop">
          <ac:chgData name="Stein, Andrew" userId="fa05adcc-50f1-400a-bab7-31aa48e2f649" providerId="ADAL" clId="{8AFCCE29-32C1-BD49-AB0E-C1721DA5B7F6}" dt="2019-08-05T13:33:07.806" v="6538" actId="164"/>
          <ac:picMkLst>
            <pc:docMk/>
            <pc:sldMk cId="2888943378" sldId="915"/>
            <ac:picMk id="11" creationId="{EB807A0B-53C5-2E4D-A783-593BF032E2AF}"/>
          </ac:picMkLst>
        </pc:picChg>
        <pc:picChg chg="mod">
          <ac:chgData name="Stein, Andrew" userId="fa05adcc-50f1-400a-bab7-31aa48e2f649" providerId="ADAL" clId="{8AFCCE29-32C1-BD49-AB0E-C1721DA5B7F6}" dt="2019-08-05T13:33:04.788" v="6537" actId="164"/>
          <ac:picMkLst>
            <pc:docMk/>
            <pc:sldMk cId="2888943378" sldId="915"/>
            <ac:picMk id="12" creationId="{5EE485AC-7753-694B-9C32-3BAE75659BB1}"/>
          </ac:picMkLst>
        </pc:picChg>
        <pc:picChg chg="mod">
          <ac:chgData name="Stein, Andrew" userId="fa05adcc-50f1-400a-bab7-31aa48e2f649" providerId="ADAL" clId="{8AFCCE29-32C1-BD49-AB0E-C1721DA5B7F6}" dt="2019-08-05T13:32:51.202" v="6533" actId="164"/>
          <ac:picMkLst>
            <pc:docMk/>
            <pc:sldMk cId="2888943378" sldId="915"/>
            <ac:picMk id="13" creationId="{2BE4435F-65FD-7C4A-BDA0-DCC1846EAFD6}"/>
          </ac:picMkLst>
        </pc:picChg>
        <pc:picChg chg="mod">
          <ac:chgData name="Stein, Andrew" userId="fa05adcc-50f1-400a-bab7-31aa48e2f649" providerId="ADAL" clId="{8AFCCE29-32C1-BD49-AB0E-C1721DA5B7F6}" dt="2019-08-05T13:32:56.893" v="6534" actId="164"/>
          <ac:picMkLst>
            <pc:docMk/>
            <pc:sldMk cId="2888943378" sldId="915"/>
            <ac:picMk id="14" creationId="{3781098E-69A3-7742-A034-5CBE9C12346D}"/>
          </ac:picMkLst>
        </pc:picChg>
        <pc:picChg chg="mod">
          <ac:chgData name="Stein, Andrew" userId="fa05adcc-50f1-400a-bab7-31aa48e2f649" providerId="ADAL" clId="{8AFCCE29-32C1-BD49-AB0E-C1721DA5B7F6}" dt="2019-08-05T13:33:02.068" v="6536" actId="164"/>
          <ac:picMkLst>
            <pc:docMk/>
            <pc:sldMk cId="2888943378" sldId="915"/>
            <ac:picMk id="15" creationId="{7A690EE8-FCF4-1342-9106-CF1F5D884AA3}"/>
          </ac:picMkLst>
        </pc:picChg>
        <pc:cxnChg chg="del mod">
          <ac:chgData name="Stein, Andrew" userId="fa05adcc-50f1-400a-bab7-31aa48e2f649" providerId="ADAL" clId="{8AFCCE29-32C1-BD49-AB0E-C1721DA5B7F6}" dt="2019-08-05T13:24:01.831" v="5989" actId="478"/>
          <ac:cxnSpMkLst>
            <pc:docMk/>
            <pc:sldMk cId="2888943378" sldId="915"/>
            <ac:cxnSpMk id="5" creationId="{A26104EE-0BC5-8C4E-B74F-16E28EDA496F}"/>
          </ac:cxnSpMkLst>
        </pc:cxnChg>
        <pc:cxnChg chg="add mod">
          <ac:chgData name="Stein, Andrew" userId="fa05adcc-50f1-400a-bab7-31aa48e2f649" providerId="ADAL" clId="{8AFCCE29-32C1-BD49-AB0E-C1721DA5B7F6}" dt="2019-07-31T19:21:11.820" v="776" actId="164"/>
          <ac:cxnSpMkLst>
            <pc:docMk/>
            <pc:sldMk cId="2888943378" sldId="915"/>
            <ac:cxnSpMk id="21" creationId="{90BF3F09-4EE1-2B49-BF23-19840358DA35}"/>
          </ac:cxnSpMkLst>
        </pc:cxnChg>
        <pc:cxnChg chg="mod">
          <ac:chgData name="Stein, Andrew" userId="fa05adcc-50f1-400a-bab7-31aa48e2f649" providerId="ADAL" clId="{8AFCCE29-32C1-BD49-AB0E-C1721DA5B7F6}" dt="2019-07-31T19:19:18.489" v="731" actId="164"/>
          <ac:cxnSpMkLst>
            <pc:docMk/>
            <pc:sldMk cId="2888943378" sldId="915"/>
            <ac:cxnSpMk id="23" creationId="{6A5CBB92-FC98-6249-BADA-CE4ED762284B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24" creationId="{C022DE71-002A-5E4E-83DB-82D62EE58A01}"/>
          </ac:cxnSpMkLst>
        </pc:cxnChg>
        <pc:cxnChg chg="mod">
          <ac:chgData name="Stein, Andrew" userId="fa05adcc-50f1-400a-bab7-31aa48e2f649" providerId="ADAL" clId="{8AFCCE29-32C1-BD49-AB0E-C1721DA5B7F6}" dt="2019-07-31T19:21:11.820" v="776" actId="164"/>
          <ac:cxnSpMkLst>
            <pc:docMk/>
            <pc:sldMk cId="2888943378" sldId="915"/>
            <ac:cxnSpMk id="25" creationId="{52EB836E-DAA8-E548-BAB4-6EFE759460E4}"/>
          </ac:cxnSpMkLst>
        </pc:cxnChg>
        <pc:cxnChg chg="del mod">
          <ac:chgData name="Stein, Andrew" userId="fa05adcc-50f1-400a-bab7-31aa48e2f649" providerId="ADAL" clId="{8AFCCE29-32C1-BD49-AB0E-C1721DA5B7F6}" dt="2019-07-31T19:20:01.463" v="760" actId="478"/>
          <ac:cxnSpMkLst>
            <pc:docMk/>
            <pc:sldMk cId="2888943378" sldId="915"/>
            <ac:cxnSpMk id="26" creationId="{BAAC7E1E-5D80-354E-A665-606152E7DF92}"/>
          </ac:cxnSpMkLst>
        </pc:cxnChg>
        <pc:cxnChg chg="mod">
          <ac:chgData name="Stein, Andrew" userId="fa05adcc-50f1-400a-bab7-31aa48e2f649" providerId="ADAL" clId="{8AFCCE29-32C1-BD49-AB0E-C1721DA5B7F6}" dt="2019-07-31T19:19:18.489" v="731" actId="164"/>
          <ac:cxnSpMkLst>
            <pc:docMk/>
            <pc:sldMk cId="2888943378" sldId="915"/>
            <ac:cxnSpMk id="27" creationId="{F7679E67-9452-A142-8405-6BFAA8E937CF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28" creationId="{C3994A15-7AD7-D245-BD0A-E71768561AB1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31" creationId="{2F9D4742-26AF-C449-B726-BEC9B82F08CE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32" creationId="{79F22A7E-D9D6-7E42-9EC9-AE1C82EEC5FA}"/>
          </ac:cxnSpMkLst>
        </pc:cxnChg>
        <pc:cxnChg chg="add mod">
          <ac:chgData name="Stein, Andrew" userId="fa05adcc-50f1-400a-bab7-31aa48e2f649" providerId="ADAL" clId="{8AFCCE29-32C1-BD49-AB0E-C1721DA5B7F6}" dt="2019-07-31T19:21:08.132" v="775" actId="164"/>
          <ac:cxnSpMkLst>
            <pc:docMk/>
            <pc:sldMk cId="2888943378" sldId="915"/>
            <ac:cxnSpMk id="34" creationId="{4F892E0E-7A9E-A348-9998-93B09D678D5C}"/>
          </ac:cxnSpMkLst>
        </pc:cxnChg>
        <pc:cxnChg chg="add mod">
          <ac:chgData name="Stein, Andrew" userId="fa05adcc-50f1-400a-bab7-31aa48e2f649" providerId="ADAL" clId="{8AFCCE29-32C1-BD49-AB0E-C1721DA5B7F6}" dt="2019-07-31T19:21:08.132" v="775" actId="164"/>
          <ac:cxnSpMkLst>
            <pc:docMk/>
            <pc:sldMk cId="2888943378" sldId="915"/>
            <ac:cxnSpMk id="35" creationId="{6839023B-009C-5A48-AF97-BD61B77820E3}"/>
          </ac:cxnSpMkLst>
        </pc:cxnChg>
        <pc:cxnChg chg="add del mod">
          <ac:chgData name="Stein, Andrew" userId="fa05adcc-50f1-400a-bab7-31aa48e2f649" providerId="ADAL" clId="{8AFCCE29-32C1-BD49-AB0E-C1721DA5B7F6}" dt="2019-08-05T13:24:01.831" v="5989" actId="478"/>
          <ac:cxnSpMkLst>
            <pc:docMk/>
            <pc:sldMk cId="2888943378" sldId="915"/>
            <ac:cxnSpMk id="37" creationId="{C83C9F6B-FD50-464D-981F-B6979D13A87C}"/>
          </ac:cxnSpMkLst>
        </pc:cxnChg>
      </pc:sldChg>
      <pc:sldChg chg="addSp delSp modSp add">
        <pc:chgData name="Stein, Andrew" userId="fa05adcc-50f1-400a-bab7-31aa48e2f649" providerId="ADAL" clId="{8AFCCE29-32C1-BD49-AB0E-C1721DA5B7F6}" dt="2019-08-08T19:26:52.619" v="7231" actId="1076"/>
        <pc:sldMkLst>
          <pc:docMk/>
          <pc:sldMk cId="3755340726" sldId="917"/>
        </pc:sldMkLst>
        <pc:spChg chg="mod">
          <ac:chgData name="Stein, Andrew" userId="fa05adcc-50f1-400a-bab7-31aa48e2f649" providerId="ADAL" clId="{8AFCCE29-32C1-BD49-AB0E-C1721DA5B7F6}" dt="2019-08-08T14:55:05.387" v="6862" actId="20577"/>
          <ac:spMkLst>
            <pc:docMk/>
            <pc:sldMk cId="3755340726" sldId="917"/>
            <ac:spMk id="2" creationId="{24A446EF-51FC-2F45-B390-D522B7ABB632}"/>
          </ac:spMkLst>
        </pc:spChg>
        <pc:spChg chg="del">
          <ac:chgData name="Stein, Andrew" userId="fa05adcc-50f1-400a-bab7-31aa48e2f649" providerId="ADAL" clId="{8AFCCE29-32C1-BD49-AB0E-C1721DA5B7F6}" dt="2019-07-31T22:28:41.767" v="1741" actId="478"/>
          <ac:spMkLst>
            <pc:docMk/>
            <pc:sldMk cId="3755340726" sldId="917"/>
            <ac:spMk id="3" creationId="{AA3162C5-9AA9-174B-A09A-938D7B76087A}"/>
          </ac:spMkLst>
        </pc:spChg>
        <pc:spChg chg="add mod">
          <ac:chgData name="Stein, Andrew" userId="fa05adcc-50f1-400a-bab7-31aa48e2f649" providerId="ADAL" clId="{8AFCCE29-32C1-BD49-AB0E-C1721DA5B7F6}" dt="2019-07-31T22:29:51.361" v="1751" actId="1076"/>
          <ac:spMkLst>
            <pc:docMk/>
            <pc:sldMk cId="3755340726" sldId="917"/>
            <ac:spMk id="6" creationId="{9F007A36-2977-3643-99A2-5E9F3F74C848}"/>
          </ac:spMkLst>
        </pc:spChg>
        <pc:spChg chg="add del mod">
          <ac:chgData name="Stein, Andrew" userId="fa05adcc-50f1-400a-bab7-31aa48e2f649" providerId="ADAL" clId="{8AFCCE29-32C1-BD49-AB0E-C1721DA5B7F6}" dt="2019-08-05T13:47:24.861" v="6710" actId="478"/>
          <ac:spMkLst>
            <pc:docMk/>
            <pc:sldMk cId="3755340726" sldId="917"/>
            <ac:spMk id="7" creationId="{10EAE612-E0A4-C441-8F91-4285C0112EC1}"/>
          </ac:spMkLst>
        </pc:spChg>
        <pc:spChg chg="add del mod">
          <ac:chgData name="Stein, Andrew" userId="fa05adcc-50f1-400a-bab7-31aa48e2f649" providerId="ADAL" clId="{8AFCCE29-32C1-BD49-AB0E-C1721DA5B7F6}" dt="2019-08-05T13:47:36.840" v="6713" actId="478"/>
          <ac:spMkLst>
            <pc:docMk/>
            <pc:sldMk cId="3755340726" sldId="917"/>
            <ac:spMk id="8" creationId="{4B7AE946-EAED-A540-B071-6FC136ED0791}"/>
          </ac:spMkLst>
        </pc:spChg>
        <pc:spChg chg="add mod">
          <ac:chgData name="Stein, Andrew" userId="fa05adcc-50f1-400a-bab7-31aa48e2f649" providerId="ADAL" clId="{8AFCCE29-32C1-BD49-AB0E-C1721DA5B7F6}" dt="2019-08-08T19:26:34.367" v="7226" actId="1076"/>
          <ac:spMkLst>
            <pc:docMk/>
            <pc:sldMk cId="3755340726" sldId="917"/>
            <ac:spMk id="9" creationId="{2DE8CF8B-4D91-884D-837B-0DB97A1B4C4A}"/>
          </ac:spMkLst>
        </pc:spChg>
        <pc:spChg chg="add mod">
          <ac:chgData name="Stein, Andrew" userId="fa05adcc-50f1-400a-bab7-31aa48e2f649" providerId="ADAL" clId="{8AFCCE29-32C1-BD49-AB0E-C1721DA5B7F6}" dt="2019-07-31T22:30:59.754" v="1770" actId="571"/>
          <ac:spMkLst>
            <pc:docMk/>
            <pc:sldMk cId="3755340726" sldId="917"/>
            <ac:spMk id="12" creationId="{BA68F9BE-DE46-9B49-827B-10D5B9DC6900}"/>
          </ac:spMkLst>
        </pc:spChg>
        <pc:spChg chg="add mod">
          <ac:chgData name="Stein, Andrew" userId="fa05adcc-50f1-400a-bab7-31aa48e2f649" providerId="ADAL" clId="{8AFCCE29-32C1-BD49-AB0E-C1721DA5B7F6}" dt="2019-07-31T22:31:05.257" v="1771" actId="571"/>
          <ac:spMkLst>
            <pc:docMk/>
            <pc:sldMk cId="3755340726" sldId="917"/>
            <ac:spMk id="13" creationId="{7DACBE36-C7A9-DF40-95CE-B972246E6D04}"/>
          </ac:spMkLst>
        </pc:spChg>
        <pc:spChg chg="add mod">
          <ac:chgData name="Stein, Andrew" userId="fa05adcc-50f1-400a-bab7-31aa48e2f649" providerId="ADAL" clId="{8AFCCE29-32C1-BD49-AB0E-C1721DA5B7F6}" dt="2019-07-31T22:31:10.489" v="1772" actId="571"/>
          <ac:spMkLst>
            <pc:docMk/>
            <pc:sldMk cId="3755340726" sldId="917"/>
            <ac:spMk id="14" creationId="{3F317299-2F35-B143-9009-40077A0E6BAB}"/>
          </ac:spMkLst>
        </pc:spChg>
        <pc:spChg chg="add mod">
          <ac:chgData name="Stein, Andrew" userId="fa05adcc-50f1-400a-bab7-31aa48e2f649" providerId="ADAL" clId="{8AFCCE29-32C1-BD49-AB0E-C1721DA5B7F6}" dt="2019-07-31T22:31:16.061" v="1775" actId="20577"/>
          <ac:spMkLst>
            <pc:docMk/>
            <pc:sldMk cId="3755340726" sldId="917"/>
            <ac:spMk id="15" creationId="{F6A3FC6F-5C38-9B4B-AFF7-9C5422DE192A}"/>
          </ac:spMkLst>
        </pc:spChg>
        <pc:spChg chg="add mod">
          <ac:chgData name="Stein, Andrew" userId="fa05adcc-50f1-400a-bab7-31aa48e2f649" providerId="ADAL" clId="{8AFCCE29-32C1-BD49-AB0E-C1721DA5B7F6}" dt="2019-07-31T22:33:30.082" v="1788" actId="1076"/>
          <ac:spMkLst>
            <pc:docMk/>
            <pc:sldMk cId="3755340726" sldId="917"/>
            <ac:spMk id="16" creationId="{820E6A96-4C1A-8244-9F8A-E8855CD65FFE}"/>
          </ac:spMkLst>
        </pc:spChg>
        <pc:spChg chg="add mod">
          <ac:chgData name="Stein, Andrew" userId="fa05adcc-50f1-400a-bab7-31aa48e2f649" providerId="ADAL" clId="{8AFCCE29-32C1-BD49-AB0E-C1721DA5B7F6}" dt="2019-07-31T22:33:37.707" v="1793" actId="1076"/>
          <ac:spMkLst>
            <pc:docMk/>
            <pc:sldMk cId="3755340726" sldId="917"/>
            <ac:spMk id="17" creationId="{0D2460E6-EEB0-F149-91EB-9A3168374719}"/>
          </ac:spMkLst>
        </pc:spChg>
        <pc:spChg chg="add mod">
          <ac:chgData name="Stein, Andrew" userId="fa05adcc-50f1-400a-bab7-31aa48e2f649" providerId="ADAL" clId="{8AFCCE29-32C1-BD49-AB0E-C1721DA5B7F6}" dt="2019-07-31T22:33:44.923" v="1796" actId="1076"/>
          <ac:spMkLst>
            <pc:docMk/>
            <pc:sldMk cId="3755340726" sldId="917"/>
            <ac:spMk id="18" creationId="{1D1531D7-C46F-5348-B609-AB2A8000A79F}"/>
          </ac:spMkLst>
        </pc:spChg>
        <pc:spChg chg="add mod">
          <ac:chgData name="Stein, Andrew" userId="fa05adcc-50f1-400a-bab7-31aa48e2f649" providerId="ADAL" clId="{8AFCCE29-32C1-BD49-AB0E-C1721DA5B7F6}" dt="2019-08-08T19:26:39.133" v="7227" actId="1076"/>
          <ac:spMkLst>
            <pc:docMk/>
            <pc:sldMk cId="3755340726" sldId="917"/>
            <ac:spMk id="19" creationId="{FBC6007F-5757-CC4B-9214-67D7CEAA3078}"/>
          </ac:spMkLst>
        </pc:spChg>
        <pc:spChg chg="add mod">
          <ac:chgData name="Stein, Andrew" userId="fa05adcc-50f1-400a-bab7-31aa48e2f649" providerId="ADAL" clId="{8AFCCE29-32C1-BD49-AB0E-C1721DA5B7F6}" dt="2019-08-08T19:26:52.619" v="7231" actId="1076"/>
          <ac:spMkLst>
            <pc:docMk/>
            <pc:sldMk cId="3755340726" sldId="917"/>
            <ac:spMk id="20" creationId="{F9C7D04F-D270-1649-949D-888968C6BB97}"/>
          </ac:spMkLst>
        </pc:spChg>
        <pc:picChg chg="add mod">
          <ac:chgData name="Stein, Andrew" userId="fa05adcc-50f1-400a-bab7-31aa48e2f649" providerId="ADAL" clId="{8AFCCE29-32C1-BD49-AB0E-C1721DA5B7F6}" dt="2019-07-31T22:29:08.622" v="1747" actId="1076"/>
          <ac:picMkLst>
            <pc:docMk/>
            <pc:sldMk cId="3755340726" sldId="917"/>
            <ac:picMk id="5" creationId="{7BA13C2F-C3A3-354F-8B0D-99A9064DB789}"/>
          </ac:picMkLst>
        </pc:picChg>
        <pc:cxnChg chg="add mod">
          <ac:chgData name="Stein, Andrew" userId="fa05adcc-50f1-400a-bab7-31aa48e2f649" providerId="ADAL" clId="{8AFCCE29-32C1-BD49-AB0E-C1721DA5B7F6}" dt="2019-07-31T22:30:55.537" v="1769" actId="11529"/>
          <ac:cxnSpMkLst>
            <pc:docMk/>
            <pc:sldMk cId="3755340726" sldId="917"/>
            <ac:cxnSpMk id="11" creationId="{C5757EE2-6B23-1544-B792-6695BBEBC384}"/>
          </ac:cxnSpMkLst>
        </pc:cxnChg>
      </pc:sldChg>
      <pc:sldChg chg="modSp add">
        <pc:chgData name="Stein, Andrew" userId="fa05adcc-50f1-400a-bab7-31aa48e2f649" providerId="ADAL" clId="{8AFCCE29-32C1-BD49-AB0E-C1721DA5B7F6}" dt="2019-08-05T13:35:08.888" v="6675" actId="20577"/>
        <pc:sldMkLst>
          <pc:docMk/>
          <pc:sldMk cId="681553076" sldId="918"/>
        </pc:sldMkLst>
        <pc:spChg chg="mod">
          <ac:chgData name="Stein, Andrew" userId="fa05adcc-50f1-400a-bab7-31aa48e2f649" providerId="ADAL" clId="{8AFCCE29-32C1-BD49-AB0E-C1721DA5B7F6}" dt="2019-08-05T13:35:08.888" v="6675" actId="20577"/>
          <ac:spMkLst>
            <pc:docMk/>
            <pc:sldMk cId="681553076" sldId="918"/>
            <ac:spMk id="4" creationId="{C90CB5CF-7325-FE40-A20A-BC82A7B0EE4C}"/>
          </ac:spMkLst>
        </pc:spChg>
      </pc:sldChg>
      <pc:sldChg chg="add">
        <pc:chgData name="Stein, Andrew" userId="fa05adcc-50f1-400a-bab7-31aa48e2f649" providerId="ADAL" clId="{8AFCCE29-32C1-BD49-AB0E-C1721DA5B7F6}" dt="2019-08-05T13:46:32.169" v="6678"/>
        <pc:sldMkLst>
          <pc:docMk/>
          <pc:sldMk cId="3368996740" sldId="919"/>
        </pc:sldMkLst>
      </pc:sldChg>
      <pc:sldChg chg="add">
        <pc:chgData name="Stein, Andrew" userId="fa05adcc-50f1-400a-bab7-31aa48e2f649" providerId="ADAL" clId="{8AFCCE29-32C1-BD49-AB0E-C1721DA5B7F6}" dt="2019-08-05T13:46:32.169" v="6678"/>
        <pc:sldMkLst>
          <pc:docMk/>
          <pc:sldMk cId="1915545866" sldId="920"/>
        </pc:sldMkLst>
      </pc:sldChg>
      <pc:sldChg chg="addSp delSp modSp add">
        <pc:chgData name="Stein, Andrew" userId="fa05adcc-50f1-400a-bab7-31aa48e2f649" providerId="ADAL" clId="{8AFCCE29-32C1-BD49-AB0E-C1721DA5B7F6}" dt="2019-08-08T19:07:14.147" v="6881" actId="1076"/>
        <pc:sldMkLst>
          <pc:docMk/>
          <pc:sldMk cId="588350723" sldId="921"/>
        </pc:sldMkLst>
        <pc:spChg chg="del">
          <ac:chgData name="Stein, Andrew" userId="fa05adcc-50f1-400a-bab7-31aa48e2f649" providerId="ADAL" clId="{8AFCCE29-32C1-BD49-AB0E-C1721DA5B7F6}" dt="2019-08-01T15:48:24.404" v="4426"/>
          <ac:spMkLst>
            <pc:docMk/>
            <pc:sldMk cId="588350723" sldId="921"/>
            <ac:spMk id="2" creationId="{47D4BDB0-4C1A-B24A-8F24-8C2C6EA051DD}"/>
          </ac:spMkLst>
        </pc:spChg>
        <pc:spChg chg="del">
          <ac:chgData name="Stein, Andrew" userId="fa05adcc-50f1-400a-bab7-31aa48e2f649" providerId="ADAL" clId="{8AFCCE29-32C1-BD49-AB0E-C1721DA5B7F6}" dt="2019-08-01T15:48:24.404" v="4426"/>
          <ac:spMkLst>
            <pc:docMk/>
            <pc:sldMk cId="588350723" sldId="921"/>
            <ac:spMk id="3" creationId="{7DE5D204-3200-B044-BEE1-B559C8DE7FCC}"/>
          </ac:spMkLst>
        </pc:spChg>
        <pc:spChg chg="add mod">
          <ac:chgData name="Stein, Andrew" userId="fa05adcc-50f1-400a-bab7-31aa48e2f649" providerId="ADAL" clId="{8AFCCE29-32C1-BD49-AB0E-C1721DA5B7F6}" dt="2019-08-05T13:12:01.328" v="5430" actId="20577"/>
          <ac:spMkLst>
            <pc:docMk/>
            <pc:sldMk cId="588350723" sldId="921"/>
            <ac:spMk id="4" creationId="{9C45B70C-1AEB-854B-B19E-E7F1AC5739F0}"/>
          </ac:spMkLst>
        </pc:spChg>
        <pc:spChg chg="add del mod">
          <ac:chgData name="Stein, Andrew" userId="fa05adcc-50f1-400a-bab7-31aa48e2f649" providerId="ADAL" clId="{8AFCCE29-32C1-BD49-AB0E-C1721DA5B7F6}" dt="2019-08-05T12:43:19.593" v="5258" actId="478"/>
          <ac:spMkLst>
            <pc:docMk/>
            <pc:sldMk cId="588350723" sldId="921"/>
            <ac:spMk id="5" creationId="{607D6625-571B-BD43-8C23-B09EF8FD166C}"/>
          </ac:spMkLst>
        </pc:spChg>
        <pc:spChg chg="add del mod">
          <ac:chgData name="Stein, Andrew" userId="fa05adcc-50f1-400a-bab7-31aa48e2f649" providerId="ADAL" clId="{8AFCCE29-32C1-BD49-AB0E-C1721DA5B7F6}" dt="2019-08-05T12:43:19.593" v="5258" actId="478"/>
          <ac:spMkLst>
            <pc:docMk/>
            <pc:sldMk cId="588350723" sldId="921"/>
            <ac:spMk id="6" creationId="{1B070FD1-47F2-0E4B-A99E-7DAF574A0070}"/>
          </ac:spMkLst>
        </pc:spChg>
        <pc:spChg chg="add del mod">
          <ac:chgData name="Stein, Andrew" userId="fa05adcc-50f1-400a-bab7-31aa48e2f649" providerId="ADAL" clId="{8AFCCE29-32C1-BD49-AB0E-C1721DA5B7F6}" dt="2019-08-05T12:43:21.433" v="5259" actId="478"/>
          <ac:spMkLst>
            <pc:docMk/>
            <pc:sldMk cId="588350723" sldId="921"/>
            <ac:spMk id="8" creationId="{FE6F0ED3-FF27-604D-9167-82E1BADF52A8}"/>
          </ac:spMkLst>
        </pc:spChg>
        <pc:spChg chg="add mod">
          <ac:chgData name="Stein, Andrew" userId="fa05adcc-50f1-400a-bab7-31aa48e2f649" providerId="ADAL" clId="{8AFCCE29-32C1-BD49-AB0E-C1721DA5B7F6}" dt="2019-08-08T14:51:36.152" v="6718" actId="20577"/>
          <ac:spMkLst>
            <pc:docMk/>
            <pc:sldMk cId="588350723" sldId="921"/>
            <ac:spMk id="10" creationId="{E5B08E02-C34F-F549-B473-D33C739CE9D4}"/>
          </ac:spMkLst>
        </pc:spChg>
        <pc:spChg chg="add del">
          <ac:chgData name="Stein, Andrew" userId="fa05adcc-50f1-400a-bab7-31aa48e2f649" providerId="ADAL" clId="{8AFCCE29-32C1-BD49-AB0E-C1721DA5B7F6}" dt="2019-08-05T12:44:49.588" v="5281"/>
          <ac:spMkLst>
            <pc:docMk/>
            <pc:sldMk cId="588350723" sldId="921"/>
            <ac:spMk id="11" creationId="{DAF11E41-1D78-2240-B22C-76756250DD12}"/>
          </ac:spMkLst>
        </pc:spChg>
        <pc:spChg chg="add mod">
          <ac:chgData name="Stein, Andrew" userId="fa05adcc-50f1-400a-bab7-31aa48e2f649" providerId="ADAL" clId="{8AFCCE29-32C1-BD49-AB0E-C1721DA5B7F6}" dt="2019-08-05T13:13:35.156" v="5515" actId="688"/>
          <ac:spMkLst>
            <pc:docMk/>
            <pc:sldMk cId="588350723" sldId="921"/>
            <ac:spMk id="19" creationId="{F4DF11F7-1A01-4A49-951B-239029AD6F0B}"/>
          </ac:spMkLst>
        </pc:sp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9" creationId="{117C49E0-FE7B-2746-8BFC-FE65D8C2D357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2" creationId="{1D36ABBD-AFC6-F44B-B05F-DEFF32F26498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3" creationId="{2CDAC119-77E9-0F4F-ABD4-4FA72F5E18BF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4" creationId="{EB18C2B4-AB38-5D40-A49F-2B2131F02835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5" creationId="{0A4DDB26-9A65-2A43-88EC-D5E14CC3C11B}"/>
          </ac:picMkLst>
        </pc:picChg>
        <pc:picChg chg="add del mod">
          <ac:chgData name="Stein, Andrew" userId="fa05adcc-50f1-400a-bab7-31aa48e2f649" providerId="ADAL" clId="{8AFCCE29-32C1-BD49-AB0E-C1721DA5B7F6}" dt="2019-08-05T12:52:15.305" v="5324" actId="478"/>
          <ac:picMkLst>
            <pc:docMk/>
            <pc:sldMk cId="588350723" sldId="921"/>
            <ac:picMk id="16" creationId="{FE79276E-46F6-8943-B19E-2EFFE6BF3486}"/>
          </ac:picMkLst>
        </pc:picChg>
        <pc:picChg chg="add del mod">
          <ac:chgData name="Stein, Andrew" userId="fa05adcc-50f1-400a-bab7-31aa48e2f649" providerId="ADAL" clId="{8AFCCE29-32C1-BD49-AB0E-C1721DA5B7F6}" dt="2019-08-05T12:53:31.352" v="5328" actId="478"/>
          <ac:picMkLst>
            <pc:docMk/>
            <pc:sldMk cId="588350723" sldId="921"/>
            <ac:picMk id="17" creationId="{18888268-50DC-A04E-A824-0391E85E74B0}"/>
          </ac:picMkLst>
        </pc:picChg>
        <pc:picChg chg="add del mod">
          <ac:chgData name="Stein, Andrew" userId="fa05adcc-50f1-400a-bab7-31aa48e2f649" providerId="ADAL" clId="{8AFCCE29-32C1-BD49-AB0E-C1721DA5B7F6}" dt="2019-08-08T14:51:27.845" v="6714" actId="478"/>
          <ac:picMkLst>
            <pc:docMk/>
            <pc:sldMk cId="588350723" sldId="921"/>
            <ac:picMk id="18" creationId="{E4AC08B2-E382-F645-8090-E3F53706A166}"/>
          </ac:picMkLst>
        </pc:picChg>
        <pc:picChg chg="add del mod modCrop">
          <ac:chgData name="Stein, Andrew" userId="fa05adcc-50f1-400a-bab7-31aa48e2f649" providerId="ADAL" clId="{8AFCCE29-32C1-BD49-AB0E-C1721DA5B7F6}" dt="2019-08-08T19:06:19.683" v="6877" actId="478"/>
          <ac:picMkLst>
            <pc:docMk/>
            <pc:sldMk cId="588350723" sldId="921"/>
            <ac:picMk id="20" creationId="{0EF61AD1-9D4E-9E44-BFF8-5C30C35E5EC3}"/>
          </ac:picMkLst>
        </pc:picChg>
        <pc:picChg chg="add mod">
          <ac:chgData name="Stein, Andrew" userId="fa05adcc-50f1-400a-bab7-31aa48e2f649" providerId="ADAL" clId="{8AFCCE29-32C1-BD49-AB0E-C1721DA5B7F6}" dt="2019-08-08T19:07:14.147" v="6881" actId="1076"/>
          <ac:picMkLst>
            <pc:docMk/>
            <pc:sldMk cId="588350723" sldId="921"/>
            <ac:picMk id="21" creationId="{DB94B267-79D0-A54E-8411-AFBECB2C4FDE}"/>
          </ac:picMkLst>
        </pc:picChg>
      </pc:sldChg>
      <pc:sldChg chg="addSp delSp modSp add">
        <pc:chgData name="Stein, Andrew" userId="fa05adcc-50f1-400a-bab7-31aa48e2f649" providerId="ADAL" clId="{8AFCCE29-32C1-BD49-AB0E-C1721DA5B7F6}" dt="2019-08-09T12:30:15.589" v="7255" actId="20577"/>
        <pc:sldMkLst>
          <pc:docMk/>
          <pc:sldMk cId="601268317" sldId="922"/>
        </pc:sldMkLst>
        <pc:spChg chg="mod">
          <ac:chgData name="Stein, Andrew" userId="fa05adcc-50f1-400a-bab7-31aa48e2f649" providerId="ADAL" clId="{8AFCCE29-32C1-BD49-AB0E-C1721DA5B7F6}" dt="2019-08-05T13:31:18.955" v="6454" actId="20577"/>
          <ac:spMkLst>
            <pc:docMk/>
            <pc:sldMk cId="601268317" sldId="922"/>
            <ac:spMk id="2" creationId="{F0372A9B-B947-624D-86B6-0CB92AC9523B}"/>
          </ac:spMkLst>
        </pc:spChg>
        <pc:spChg chg="mod">
          <ac:chgData name="Stein, Andrew" userId="fa05adcc-50f1-400a-bab7-31aa48e2f649" providerId="ADAL" clId="{8AFCCE29-32C1-BD49-AB0E-C1721DA5B7F6}" dt="2019-08-05T13:31:48.871" v="6502" actId="14100"/>
          <ac:spMkLst>
            <pc:docMk/>
            <pc:sldMk cId="601268317" sldId="922"/>
            <ac:spMk id="3" creationId="{357138AF-23FD-4D49-9BE7-A75F2F74E20B}"/>
          </ac:spMkLst>
        </pc:spChg>
        <pc:spChg chg="add mod">
          <ac:chgData name="Stein, Andrew" userId="fa05adcc-50f1-400a-bab7-31aa48e2f649" providerId="ADAL" clId="{8AFCCE29-32C1-BD49-AB0E-C1721DA5B7F6}" dt="2019-08-09T12:30:15.589" v="7255" actId="20577"/>
          <ac:spMkLst>
            <pc:docMk/>
            <pc:sldMk cId="601268317" sldId="922"/>
            <ac:spMk id="5" creationId="{5A0979AB-FAFE-F14B-BBE7-765DD7ACA1B9}"/>
          </ac:spMkLst>
        </pc:spChg>
        <pc:spChg chg="add mod">
          <ac:chgData name="Stein, Andrew" userId="fa05adcc-50f1-400a-bab7-31aa48e2f649" providerId="ADAL" clId="{8AFCCE29-32C1-BD49-AB0E-C1721DA5B7F6}" dt="2019-08-05T13:32:13.128" v="6528" actId="20577"/>
          <ac:spMkLst>
            <pc:docMk/>
            <pc:sldMk cId="601268317" sldId="922"/>
            <ac:spMk id="6" creationId="{3EE9FE4D-D971-064B-BEA9-3D069855FD57}"/>
          </ac:spMkLst>
        </pc:spChg>
        <pc:spChg chg="add mod">
          <ac:chgData name="Stein, Andrew" userId="fa05adcc-50f1-400a-bab7-31aa48e2f649" providerId="ADAL" clId="{8AFCCE29-32C1-BD49-AB0E-C1721DA5B7F6}" dt="2019-08-08T19:29:54.877" v="7253" actId="164"/>
          <ac:spMkLst>
            <pc:docMk/>
            <pc:sldMk cId="601268317" sldId="922"/>
            <ac:spMk id="9" creationId="{26EA27E3-7858-3343-A2BA-192858F71155}"/>
          </ac:spMkLst>
        </pc:spChg>
        <pc:spChg chg="add mod">
          <ac:chgData name="Stein, Andrew" userId="fa05adcc-50f1-400a-bab7-31aa48e2f649" providerId="ADAL" clId="{8AFCCE29-32C1-BD49-AB0E-C1721DA5B7F6}" dt="2019-08-08T19:29:54.877" v="7253" actId="164"/>
          <ac:spMkLst>
            <pc:docMk/>
            <pc:sldMk cId="601268317" sldId="922"/>
            <ac:spMk id="10" creationId="{CE1C8D49-EC4B-3F40-A169-25870CBC7B0F}"/>
          </ac:spMkLst>
        </pc:spChg>
        <pc:grpChg chg="add mod">
          <ac:chgData name="Stein, Andrew" userId="fa05adcc-50f1-400a-bab7-31aa48e2f649" providerId="ADAL" clId="{8AFCCE29-32C1-BD49-AB0E-C1721DA5B7F6}" dt="2019-08-08T19:29:54.877" v="7253" actId="164"/>
          <ac:grpSpMkLst>
            <pc:docMk/>
            <pc:sldMk cId="601268317" sldId="922"/>
            <ac:grpSpMk id="11" creationId="{5C250625-2F4E-7441-96A2-6D93712F876C}"/>
          </ac:grpSpMkLst>
        </pc:grpChg>
        <pc:picChg chg="add mod">
          <ac:chgData name="Stein, Andrew" userId="fa05adcc-50f1-400a-bab7-31aa48e2f649" providerId="ADAL" clId="{8AFCCE29-32C1-BD49-AB0E-C1721DA5B7F6}" dt="2019-08-08T19:27:34.411" v="7234" actId="1076"/>
          <ac:picMkLst>
            <pc:docMk/>
            <pc:sldMk cId="601268317" sldId="922"/>
            <ac:picMk id="7" creationId="{FFCC4943-E029-8C48-9F0D-9EA7DA21E9EF}"/>
          </ac:picMkLst>
        </pc:picChg>
        <pc:picChg chg="add del mod">
          <ac:chgData name="Stein, Andrew" userId="fa05adcc-50f1-400a-bab7-31aa48e2f649" providerId="ADAL" clId="{8AFCCE29-32C1-BD49-AB0E-C1721DA5B7F6}" dt="2019-08-08T19:28:50.327" v="7241" actId="478"/>
          <ac:picMkLst>
            <pc:docMk/>
            <pc:sldMk cId="601268317" sldId="922"/>
            <ac:picMk id="8" creationId="{465724A3-4B4C-8746-87FB-0C510340C63D}"/>
          </ac:picMkLst>
        </pc:picChg>
      </pc:sldChg>
      <pc:sldChg chg="addSp delSp modSp add">
        <pc:chgData name="Stein, Andrew" userId="fa05adcc-50f1-400a-bab7-31aa48e2f649" providerId="ADAL" clId="{8AFCCE29-32C1-BD49-AB0E-C1721DA5B7F6}" dt="2019-08-08T19:25:09.877" v="7204" actId="1076"/>
        <pc:sldMkLst>
          <pc:docMk/>
          <pc:sldMk cId="190074691" sldId="923"/>
        </pc:sldMkLst>
        <pc:spChg chg="mod">
          <ac:chgData name="Stein, Andrew" userId="fa05adcc-50f1-400a-bab7-31aa48e2f649" providerId="ADAL" clId="{8AFCCE29-32C1-BD49-AB0E-C1721DA5B7F6}" dt="2019-08-08T19:25:03.749" v="7202" actId="20577"/>
          <ac:spMkLst>
            <pc:docMk/>
            <pc:sldMk cId="190074691" sldId="923"/>
            <ac:spMk id="2" creationId="{60B1ECF3-FEC5-6D47-84A6-FB99C40DA49A}"/>
          </ac:spMkLst>
        </pc:spChg>
        <pc:spChg chg="del">
          <ac:chgData name="Stein, Andrew" userId="fa05adcc-50f1-400a-bab7-31aa48e2f649" providerId="ADAL" clId="{8AFCCE29-32C1-BD49-AB0E-C1721DA5B7F6}" dt="2019-08-08T19:17:12.350" v="7125" actId="478"/>
          <ac:spMkLst>
            <pc:docMk/>
            <pc:sldMk cId="190074691" sldId="923"/>
            <ac:spMk id="3" creationId="{CCE1CCA0-B95F-A242-B561-9A51A9C2A6D2}"/>
          </ac:spMkLst>
        </pc:spChg>
        <pc:picChg chg="add del mod">
          <ac:chgData name="Stein, Andrew" userId="fa05adcc-50f1-400a-bab7-31aa48e2f649" providerId="ADAL" clId="{8AFCCE29-32C1-BD49-AB0E-C1721DA5B7F6}" dt="2019-08-08T19:17:28.453" v="7128" actId="478"/>
          <ac:picMkLst>
            <pc:docMk/>
            <pc:sldMk cId="190074691" sldId="923"/>
            <ac:picMk id="5" creationId="{7209D925-90E7-E945-A4FF-44EFD598E5AE}"/>
          </ac:picMkLst>
        </pc:picChg>
        <pc:picChg chg="add mod">
          <ac:chgData name="Stein, Andrew" userId="fa05adcc-50f1-400a-bab7-31aa48e2f649" providerId="ADAL" clId="{8AFCCE29-32C1-BD49-AB0E-C1721DA5B7F6}" dt="2019-08-08T19:25:07.776" v="7203" actId="1076"/>
          <ac:picMkLst>
            <pc:docMk/>
            <pc:sldMk cId="190074691" sldId="923"/>
            <ac:picMk id="7" creationId="{447A1261-70CC-584B-A141-805F68A67F87}"/>
          </ac:picMkLst>
        </pc:picChg>
        <pc:picChg chg="add mod">
          <ac:chgData name="Stein, Andrew" userId="fa05adcc-50f1-400a-bab7-31aa48e2f649" providerId="ADAL" clId="{8AFCCE29-32C1-BD49-AB0E-C1721DA5B7F6}" dt="2019-08-08T19:25:09.877" v="7204" actId="1076"/>
          <ac:picMkLst>
            <pc:docMk/>
            <pc:sldMk cId="190074691" sldId="923"/>
            <ac:picMk id="9" creationId="{FAD27C5A-8BB7-D843-82B1-B5A8DE73F1BE}"/>
          </ac:picMkLst>
        </pc:picChg>
      </pc:sldChg>
    </pc:docChg>
  </pc:docChgLst>
  <pc:docChgLst>
    <pc:chgData name="Stein, Andrew" userId="fa05adcc-50f1-400a-bab7-31aa48e2f649" providerId="ADAL" clId="{AA523066-4BA8-E943-8F8E-FA7E35A25CD0}"/>
  </pc:docChgLst>
  <pc:docChgLst>
    <pc:chgData name="Stein, Andrew" userId="fa05adcc-50f1-400a-bab7-31aa48e2f649" providerId="ADAL" clId="{1ABCE69D-C50D-E04F-A920-12B78BC39F87}"/>
    <pc:docChg chg="undo redo custSel addSld delSld modSld sldOrd modSection">
      <pc:chgData name="Stein, Andrew" userId="fa05adcc-50f1-400a-bab7-31aa48e2f649" providerId="ADAL" clId="{1ABCE69D-C50D-E04F-A920-12B78BC39F87}" dt="2019-07-31T15:36:44.550" v="4309"/>
      <pc:docMkLst>
        <pc:docMk/>
      </pc:docMkLst>
      <pc:sldChg chg="modSp">
        <pc:chgData name="Stein, Andrew" userId="fa05adcc-50f1-400a-bab7-31aa48e2f649" providerId="ADAL" clId="{1ABCE69D-C50D-E04F-A920-12B78BC39F87}" dt="2019-07-20T12:50:18.050" v="3" actId="6549"/>
        <pc:sldMkLst>
          <pc:docMk/>
          <pc:sldMk cId="1059349053" sldId="898"/>
        </pc:sldMkLst>
        <pc:spChg chg="mod">
          <ac:chgData name="Stein, Andrew" userId="fa05adcc-50f1-400a-bab7-31aa48e2f649" providerId="ADAL" clId="{1ABCE69D-C50D-E04F-A920-12B78BC39F87}" dt="2019-07-20T12:50:18.050" v="3" actId="6549"/>
          <ac:spMkLst>
            <pc:docMk/>
            <pc:sldMk cId="1059349053" sldId="898"/>
            <ac:spMk id="3" creationId="{B239CF96-B313-AD4D-968D-8AF55B4BAB97}"/>
          </ac:spMkLst>
        </pc:spChg>
      </pc:sldChg>
      <pc:sldChg chg="addSp modSp add modAnim">
        <pc:chgData name="Stein, Andrew" userId="fa05adcc-50f1-400a-bab7-31aa48e2f649" providerId="ADAL" clId="{1ABCE69D-C50D-E04F-A920-12B78BC39F87}" dt="2019-07-31T11:03:36.148" v="1406"/>
        <pc:sldMkLst>
          <pc:docMk/>
          <pc:sldMk cId="3612470898" sldId="905"/>
        </pc:sldMkLst>
        <pc:spChg chg="mod">
          <ac:chgData name="Stein, Andrew" userId="fa05adcc-50f1-400a-bab7-31aa48e2f649" providerId="ADAL" clId="{1ABCE69D-C50D-E04F-A920-12B78BC39F87}" dt="2019-07-31T10:45:55.610" v="754" actId="20577"/>
          <ac:spMkLst>
            <pc:docMk/>
            <pc:sldMk cId="3612470898" sldId="905"/>
            <ac:spMk id="2" creationId="{F6B94278-1FF6-4344-B0EB-B7D7FFCB9B4F}"/>
          </ac:spMkLst>
        </pc:spChg>
        <pc:spChg chg="mod">
          <ac:chgData name="Stein, Andrew" userId="fa05adcc-50f1-400a-bab7-31aa48e2f649" providerId="ADAL" clId="{1ABCE69D-C50D-E04F-A920-12B78BC39F87}" dt="2019-07-31T10:36:27.796" v="497" actId="20577"/>
          <ac:spMkLst>
            <pc:docMk/>
            <pc:sldMk cId="3612470898" sldId="905"/>
            <ac:spMk id="3" creationId="{B951BF49-4FDA-B142-B268-FA92F175B35B}"/>
          </ac:spMkLst>
        </pc:spChg>
        <pc:spChg chg="add mod">
          <ac:chgData name="Stein, Andrew" userId="fa05adcc-50f1-400a-bab7-31aa48e2f649" providerId="ADAL" clId="{1ABCE69D-C50D-E04F-A920-12B78BC39F87}" dt="2019-07-31T10:36:17.046" v="488" actId="1076"/>
          <ac:spMkLst>
            <pc:docMk/>
            <pc:sldMk cId="3612470898" sldId="905"/>
            <ac:spMk id="5" creationId="{F07D81D4-88FC-7A4D-A9A9-2A0E0D6C1A74}"/>
          </ac:spMkLst>
        </pc:spChg>
        <pc:spChg chg="add mod">
          <ac:chgData name="Stein, Andrew" userId="fa05adcc-50f1-400a-bab7-31aa48e2f649" providerId="ADAL" clId="{1ABCE69D-C50D-E04F-A920-12B78BC39F87}" dt="2019-07-31T11:03:24.592" v="1404" actId="1076"/>
          <ac:spMkLst>
            <pc:docMk/>
            <pc:sldMk cId="3612470898" sldId="905"/>
            <ac:spMk id="6" creationId="{44401B66-3A50-7448-A77C-7891C2FC654E}"/>
          </ac:spMkLst>
        </pc:spChg>
      </pc:sldChg>
      <pc:sldChg chg="modSp add">
        <pc:chgData name="Stein, Andrew" userId="fa05adcc-50f1-400a-bab7-31aa48e2f649" providerId="ADAL" clId="{1ABCE69D-C50D-E04F-A920-12B78BC39F87}" dt="2019-07-31T10:26:00.081" v="38" actId="20577"/>
        <pc:sldMkLst>
          <pc:docMk/>
          <pc:sldMk cId="2212852067" sldId="906"/>
        </pc:sldMkLst>
        <pc:spChg chg="mod">
          <ac:chgData name="Stein, Andrew" userId="fa05adcc-50f1-400a-bab7-31aa48e2f649" providerId="ADAL" clId="{1ABCE69D-C50D-E04F-A920-12B78BC39F87}" dt="2019-07-31T10:26:00.081" v="38" actId="20577"/>
          <ac:spMkLst>
            <pc:docMk/>
            <pc:sldMk cId="2212852067" sldId="906"/>
            <ac:spMk id="2" creationId="{0B5BFE73-6BC9-9B42-A838-07436C23D407}"/>
          </ac:spMkLst>
        </pc:spChg>
      </pc:sldChg>
      <pc:sldChg chg="addSp delSp modSp add">
        <pc:chgData name="Stein, Andrew" userId="fa05adcc-50f1-400a-bab7-31aa48e2f649" providerId="ADAL" clId="{1ABCE69D-C50D-E04F-A920-12B78BC39F87}" dt="2019-07-31T11:00:27.057" v="1228" actId="571"/>
        <pc:sldMkLst>
          <pc:docMk/>
          <pc:sldMk cId="4134272883" sldId="907"/>
        </pc:sldMkLst>
        <pc:spChg chg="mod">
          <ac:chgData name="Stein, Andrew" userId="fa05adcc-50f1-400a-bab7-31aa48e2f649" providerId="ADAL" clId="{1ABCE69D-C50D-E04F-A920-12B78BC39F87}" dt="2019-07-31T10:47:34.584" v="809" actId="57"/>
          <ac:spMkLst>
            <pc:docMk/>
            <pc:sldMk cId="4134272883" sldId="907"/>
            <ac:spMk id="2" creationId="{881814FD-B9A7-8640-936F-7F751682379E}"/>
          </ac:spMkLst>
        </pc:spChg>
        <pc:spChg chg="del">
          <ac:chgData name="Stein, Andrew" userId="fa05adcc-50f1-400a-bab7-31aa48e2f649" providerId="ADAL" clId="{1ABCE69D-C50D-E04F-A920-12B78BC39F87}" dt="2019-07-31T10:46:57.353" v="759" actId="478"/>
          <ac:spMkLst>
            <pc:docMk/>
            <pc:sldMk cId="4134272883" sldId="907"/>
            <ac:spMk id="3" creationId="{B3C91676-37D1-6344-A5FF-8177FB66E13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6" creationId="{30A662ED-3FA4-164C-A0C6-2E259D0B8F45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7" creationId="{C226E33B-3220-4B44-8B36-97CC49D52F8B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8" creationId="{9D34289B-5AEE-8841-AAEB-306B94E00C7E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9" creationId="{0D33B9BE-6F47-984D-932D-D87907DBB479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0" creationId="{7EBC6EA4-A091-8D44-808A-0F42ABA0E71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1" creationId="{06F81A24-521E-0045-8188-464ED737475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2" creationId="{A0B527A7-F2E1-614B-86BC-6C4AEDAEC9D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3" creationId="{1E03D002-88E0-7548-A1E5-73609BF25961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4" creationId="{A6B45994-2367-B748-8EAD-698B22D448A4}"/>
          </ac:spMkLst>
        </pc:spChg>
        <pc:spChg chg="add del mod">
          <ac:chgData name="Stein, Andrew" userId="fa05adcc-50f1-400a-bab7-31aa48e2f649" providerId="ADAL" clId="{1ABCE69D-C50D-E04F-A920-12B78BC39F87}" dt="2019-07-31T10:53:49.574" v="966" actId="478"/>
          <ac:spMkLst>
            <pc:docMk/>
            <pc:sldMk cId="4134272883" sldId="907"/>
            <ac:spMk id="15" creationId="{05474ED6-B91F-B343-A89A-4348A0953E3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8" creationId="{CCCB3B24-C863-6A4A-8378-EF549EDE6E6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0" creationId="{B4C86B34-21D2-0C4A-8D7A-9ADA4E7C433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2" creationId="{222FF92E-947E-544F-8F55-D39CAECCB5EB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6" creationId="{791D40E6-B71E-A649-AF9F-253B4F7B7E9F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7" creationId="{08CBD0FD-BE51-0A4A-9279-89D8A52D768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9" creationId="{41D1E8E7-CED7-9146-B1AF-1FBA4E1ED57C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30" creationId="{94734EE6-D6AE-1645-B20F-A9060960F155}"/>
          </ac:spMkLst>
        </pc:spChg>
        <pc:spChg chg="add mod">
          <ac:chgData name="Stein, Andrew" userId="fa05adcc-50f1-400a-bab7-31aa48e2f649" providerId="ADAL" clId="{1ABCE69D-C50D-E04F-A920-12B78BC39F87}" dt="2019-07-31T11:00:17.386" v="1227" actId="404"/>
          <ac:spMkLst>
            <pc:docMk/>
            <pc:sldMk cId="4134272883" sldId="907"/>
            <ac:spMk id="31" creationId="{219C2928-A88F-9C48-AB11-3D94A5FA3385}"/>
          </ac:spMkLst>
        </pc:spChg>
        <pc:spChg chg="add mod">
          <ac:chgData name="Stein, Andrew" userId="fa05adcc-50f1-400a-bab7-31aa48e2f649" providerId="ADAL" clId="{1ABCE69D-C50D-E04F-A920-12B78BC39F87}" dt="2019-07-31T11:00:27.057" v="1228" actId="571"/>
          <ac:spMkLst>
            <pc:docMk/>
            <pc:sldMk cId="4134272883" sldId="907"/>
            <ac:spMk id="33" creationId="{3C095DE1-12E8-CC4B-8EEF-C0ADF7628363}"/>
          </ac:spMkLst>
        </pc:spChg>
        <pc:grpChg chg="add mod">
          <ac:chgData name="Stein, Andrew" userId="fa05adcc-50f1-400a-bab7-31aa48e2f649" providerId="ADAL" clId="{1ABCE69D-C50D-E04F-A920-12B78BC39F87}" dt="2019-07-31T11:00:10.608" v="1224" actId="1076"/>
          <ac:grpSpMkLst>
            <pc:docMk/>
            <pc:sldMk cId="4134272883" sldId="907"/>
            <ac:grpSpMk id="28" creationId="{22F5B2F0-0993-0647-9D78-1D5F87FCA24D}"/>
          </ac:grpSpMkLst>
        </pc:grpChg>
        <pc:picChg chg="add mod">
          <ac:chgData name="Stein, Andrew" userId="fa05adcc-50f1-400a-bab7-31aa48e2f649" providerId="ADAL" clId="{1ABCE69D-C50D-E04F-A920-12B78BC39F87}" dt="2019-07-31T10:59:40.722" v="1177" actId="164"/>
          <ac:picMkLst>
            <pc:docMk/>
            <pc:sldMk cId="4134272883" sldId="907"/>
            <ac:picMk id="5" creationId="{0376FBA7-66DF-9D48-BEA0-598DC3256E6D}"/>
          </ac:picMkLst>
        </pc:picChg>
        <pc:picChg chg="add del mod">
          <ac:chgData name="Stein, Andrew" userId="fa05adcc-50f1-400a-bab7-31aa48e2f649" providerId="ADAL" clId="{1ABCE69D-C50D-E04F-A920-12B78BC39F87}" dt="2019-07-31T10:46:38.441" v="758" actId="478"/>
          <ac:picMkLst>
            <pc:docMk/>
            <pc:sldMk cId="4134272883" sldId="907"/>
            <ac:picMk id="4097" creationId="{252A5AD5-A903-E94C-87EF-A3EDCE66B0AD}"/>
          </ac:picMkLst>
        </pc:pic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17" creationId="{1B4CAA35-AD04-2549-B248-6EA1D53D97E6}"/>
          </ac:cxnSpMkLst>
        </pc:cxn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19" creationId="{AA4C74EA-3BA6-2D44-BFDD-5AD6457B830C}"/>
          </ac:cxnSpMkLst>
        </pc:cxn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23" creationId="{5FBD3542-C8A7-D643-8851-012414C57465}"/>
          </ac:cxnSpMkLst>
        </pc:cxnChg>
      </pc:sldChg>
      <pc:sldChg chg="modSp add">
        <pc:chgData name="Stein, Andrew" userId="fa05adcc-50f1-400a-bab7-31aa48e2f649" providerId="ADAL" clId="{1ABCE69D-C50D-E04F-A920-12B78BC39F87}" dt="2019-07-31T12:11:28.819" v="2248" actId="20577"/>
        <pc:sldMkLst>
          <pc:docMk/>
          <pc:sldMk cId="2738486881" sldId="908"/>
        </pc:sldMkLst>
        <pc:spChg chg="mod">
          <ac:chgData name="Stein, Andrew" userId="fa05adcc-50f1-400a-bab7-31aa48e2f649" providerId="ADAL" clId="{1ABCE69D-C50D-E04F-A920-12B78BC39F87}" dt="2019-07-31T11:57:03.206" v="1493" actId="20577"/>
          <ac:spMkLst>
            <pc:docMk/>
            <pc:sldMk cId="2738486881" sldId="908"/>
            <ac:spMk id="2" creationId="{F0372A9B-B947-624D-86B6-0CB92AC9523B}"/>
          </ac:spMkLst>
        </pc:spChg>
        <pc:spChg chg="mod">
          <ac:chgData name="Stein, Andrew" userId="fa05adcc-50f1-400a-bab7-31aa48e2f649" providerId="ADAL" clId="{1ABCE69D-C50D-E04F-A920-12B78BC39F87}" dt="2019-07-31T12:11:28.819" v="2248" actId="20577"/>
          <ac:spMkLst>
            <pc:docMk/>
            <pc:sldMk cId="2738486881" sldId="908"/>
            <ac:spMk id="3" creationId="{357138AF-23FD-4D49-9BE7-A75F2F74E20B}"/>
          </ac:spMkLst>
        </pc:spChg>
      </pc:sldChg>
      <pc:sldChg chg="addSp delSp modSp add">
        <pc:chgData name="Stein, Andrew" userId="fa05adcc-50f1-400a-bab7-31aa48e2f649" providerId="ADAL" clId="{1ABCE69D-C50D-E04F-A920-12B78BC39F87}" dt="2019-07-31T13:01:55.444" v="3248"/>
        <pc:sldMkLst>
          <pc:docMk/>
          <pc:sldMk cId="1634923069" sldId="912"/>
        </pc:sldMkLst>
        <pc:spChg chg="mod">
          <ac:chgData name="Stein, Andrew" userId="fa05adcc-50f1-400a-bab7-31aa48e2f649" providerId="ADAL" clId="{1ABCE69D-C50D-E04F-A920-12B78BC39F87}" dt="2019-07-31T12:35:54.898" v="2971" actId="20577"/>
          <ac:spMkLst>
            <pc:docMk/>
            <pc:sldMk cId="1634923069" sldId="912"/>
            <ac:spMk id="2" creationId="{8142A3D8-1D37-E84F-A166-F6CCC0158FB9}"/>
          </ac:spMkLst>
        </pc:spChg>
        <pc:picChg chg="add del">
          <ac:chgData name="Stein, Andrew" userId="fa05adcc-50f1-400a-bab7-31aa48e2f649" providerId="ADAL" clId="{1ABCE69D-C50D-E04F-A920-12B78BC39F87}" dt="2019-07-31T13:01:55.444" v="3248"/>
          <ac:picMkLst>
            <pc:docMk/>
            <pc:sldMk cId="1634923069" sldId="912"/>
            <ac:picMk id="5" creationId="{D64AABA4-941E-524D-99F5-A337C69E56E6}"/>
          </ac:picMkLst>
        </pc:picChg>
      </pc:sldChg>
      <pc:sldChg chg="addSp delSp modSp add ord">
        <pc:chgData name="Stein, Andrew" userId="fa05adcc-50f1-400a-bab7-31aa48e2f649" providerId="ADAL" clId="{1ABCE69D-C50D-E04F-A920-12B78BC39F87}" dt="2019-07-31T15:25:04.343" v="3879" actId="207"/>
        <pc:sldMkLst>
          <pc:docMk/>
          <pc:sldMk cId="2888943378" sldId="915"/>
        </pc:sldMkLst>
        <pc:graphicFrameChg chg="modGraphic">
          <ac:chgData name="Stein, Andrew" userId="fa05adcc-50f1-400a-bab7-31aa48e2f649" providerId="ADAL" clId="{1ABCE69D-C50D-E04F-A920-12B78BC39F87}" dt="2019-07-31T15:25:04.343" v="3879" actId="207"/>
          <ac:graphicFrameMkLst>
            <pc:docMk/>
            <pc:sldMk cId="2888943378" sldId="915"/>
            <ac:graphicFrameMk id="22" creationId="{58460D24-FC1D-1843-A63A-342B6AB5EE59}"/>
          </ac:graphicFrameMkLst>
        </pc:graphicFrame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5" creationId="{A26104EE-0BC5-8C4E-B74F-16E28EDA496F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7" creationId="{E9B3B3F5-633A-9A4E-819C-AE4BA6D39756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8" creationId="{B41AFDAE-59BC-DA47-A91B-398B9ECB0BB9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9" creationId="{992E4B89-4B29-514B-B40A-6C6EC1DD1DA8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20" creationId="{562BA26D-D5B6-6F46-B9D9-DBBBAE123B5C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21" creationId="{F061DE18-2A96-694A-9313-22AE9F599218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3" creationId="{6A5CBB92-FC98-6249-BADA-CE4ED762284B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4" creationId="{C022DE71-002A-5E4E-83DB-82D62EE58A01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5" creationId="{52EB836E-DAA8-E548-BAB4-6EFE759460E4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6" creationId="{BAAC7E1E-5D80-354E-A665-606152E7DF92}"/>
          </ac:cxnSpMkLst>
        </pc:cxnChg>
        <pc:cxnChg chg="add mod">
          <ac:chgData name="Stein, Andrew" userId="fa05adcc-50f1-400a-bab7-31aa48e2f649" providerId="ADAL" clId="{1ABCE69D-C50D-E04F-A920-12B78BC39F87}" dt="2019-07-31T14:29:55.732" v="3866" actId="208"/>
          <ac:cxnSpMkLst>
            <pc:docMk/>
            <pc:sldMk cId="2888943378" sldId="915"/>
            <ac:cxnSpMk id="27" creationId="{F7679E67-9452-A142-8405-6BFAA8E937CF}"/>
          </ac:cxnSpMkLst>
        </pc:cxnChg>
        <pc:cxnChg chg="add mod">
          <ac:chgData name="Stein, Andrew" userId="fa05adcc-50f1-400a-bab7-31aa48e2f649" providerId="ADAL" clId="{1ABCE69D-C50D-E04F-A920-12B78BC39F87}" dt="2019-07-31T14:30:22.802" v="3873" actId="14100"/>
          <ac:cxnSpMkLst>
            <pc:docMk/>
            <pc:sldMk cId="2888943378" sldId="915"/>
            <ac:cxnSpMk id="28" creationId="{C3994A15-7AD7-D245-BD0A-E71768561AB1}"/>
          </ac:cxnSpMkLst>
        </pc:cxnChg>
        <pc:cxnChg chg="add mod">
          <ac:chgData name="Stein, Andrew" userId="fa05adcc-50f1-400a-bab7-31aa48e2f649" providerId="ADAL" clId="{1ABCE69D-C50D-E04F-A920-12B78BC39F87}" dt="2019-07-31T14:30:17.413" v="3871" actId="571"/>
          <ac:cxnSpMkLst>
            <pc:docMk/>
            <pc:sldMk cId="2888943378" sldId="915"/>
            <ac:cxnSpMk id="29" creationId="{68AAB2F5-6E38-6A4A-BC04-8CE2AEFFDE49}"/>
          </ac:cxnSpMkLst>
        </pc:cxnChg>
        <pc:cxnChg chg="add mod">
          <ac:chgData name="Stein, Andrew" userId="fa05adcc-50f1-400a-bab7-31aa48e2f649" providerId="ADAL" clId="{1ABCE69D-C50D-E04F-A920-12B78BC39F87}" dt="2019-07-31T14:30:17.272" v="3870" actId="571"/>
          <ac:cxnSpMkLst>
            <pc:docMk/>
            <pc:sldMk cId="2888943378" sldId="915"/>
            <ac:cxnSpMk id="30" creationId="{634A19AD-8EAF-E044-9824-A7D931516BD9}"/>
          </ac:cxnSpMkLst>
        </pc:cxnChg>
        <pc:cxnChg chg="add mod">
          <ac:chgData name="Stein, Andrew" userId="fa05adcc-50f1-400a-bab7-31aa48e2f649" providerId="ADAL" clId="{1ABCE69D-C50D-E04F-A920-12B78BC39F87}" dt="2019-07-31T14:30:25.922" v="3874" actId="571"/>
          <ac:cxnSpMkLst>
            <pc:docMk/>
            <pc:sldMk cId="2888943378" sldId="915"/>
            <ac:cxnSpMk id="31" creationId="{2F9D4742-26AF-C449-B726-BEC9B82F08CE}"/>
          </ac:cxnSpMkLst>
        </pc:cxnChg>
        <pc:cxnChg chg="add mod">
          <ac:chgData name="Stein, Andrew" userId="fa05adcc-50f1-400a-bab7-31aa48e2f649" providerId="ADAL" clId="{1ABCE69D-C50D-E04F-A920-12B78BC39F87}" dt="2019-07-31T14:30:28.958" v="3875" actId="571"/>
          <ac:cxnSpMkLst>
            <pc:docMk/>
            <pc:sldMk cId="2888943378" sldId="915"/>
            <ac:cxnSpMk id="32" creationId="{79F22A7E-D9D6-7E42-9EC9-AE1C82EEC5F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ED429-0B69-8C49-AA8C-7939D198DC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CCA6-59E1-114A-ACBC-0B3A086BADC9}">
      <dgm:prSet custT="1"/>
      <dgm:spPr/>
      <dgm:t>
        <a:bodyPr/>
        <a:lstStyle/>
        <a:p>
          <a:r>
            <a:rPr lang="en-US" sz="1600" dirty="0"/>
            <a:t>Absorbed by intestines into blood</a:t>
          </a:r>
        </a:p>
      </dgm:t>
    </dgm:pt>
    <dgm:pt modelId="{2EE845B5-2AD9-EB41-8EDD-D043828F84C9}" type="parTrans" cxnId="{D5989889-79AF-3C4E-BCD7-436EAC0015D4}">
      <dgm:prSet/>
      <dgm:spPr/>
      <dgm:t>
        <a:bodyPr/>
        <a:lstStyle/>
        <a:p>
          <a:endParaRPr lang="en-US" sz="1400"/>
        </a:p>
      </dgm:t>
    </dgm:pt>
    <dgm:pt modelId="{24491E1B-72FB-C040-AA3D-DE6CAFA30870}" type="sibTrans" cxnId="{D5989889-79AF-3C4E-BCD7-436EAC0015D4}">
      <dgm:prSet custT="1"/>
      <dgm:spPr/>
      <dgm:t>
        <a:bodyPr/>
        <a:lstStyle/>
        <a:p>
          <a:endParaRPr lang="en-US" sz="1100"/>
        </a:p>
      </dgm:t>
    </dgm:pt>
    <dgm:pt modelId="{7A707C7C-F4E6-B44D-822B-A2C8DA9DE924}">
      <dgm:prSet custT="1"/>
      <dgm:spPr/>
      <dgm:t>
        <a:bodyPr/>
        <a:lstStyle/>
        <a:p>
          <a:r>
            <a:rPr lang="en-US" sz="1600" dirty="0"/>
            <a:t>Distribute from blood into tissue</a:t>
          </a:r>
        </a:p>
      </dgm:t>
    </dgm:pt>
    <dgm:pt modelId="{C94DF5E4-B5D2-074B-9948-A2D19374B621}" type="parTrans" cxnId="{56002993-4188-3C49-BBBE-E09E650AEA9F}">
      <dgm:prSet/>
      <dgm:spPr/>
      <dgm:t>
        <a:bodyPr/>
        <a:lstStyle/>
        <a:p>
          <a:endParaRPr lang="en-US" sz="1400"/>
        </a:p>
      </dgm:t>
    </dgm:pt>
    <dgm:pt modelId="{F7654B94-7685-4346-9A34-A5C308BFDB3E}" type="sibTrans" cxnId="{56002993-4188-3C49-BBBE-E09E650AEA9F}">
      <dgm:prSet custT="1"/>
      <dgm:spPr/>
      <dgm:t>
        <a:bodyPr/>
        <a:lstStyle/>
        <a:p>
          <a:endParaRPr lang="en-US" sz="1100"/>
        </a:p>
      </dgm:t>
    </dgm:pt>
    <dgm:pt modelId="{88151E5A-C313-AA45-8829-D42751A10B56}">
      <dgm:prSet custT="1"/>
      <dgm:spPr/>
      <dgm:t>
        <a:bodyPr/>
        <a:lstStyle/>
        <a:p>
          <a:r>
            <a:rPr lang="en-US" sz="1600" dirty="0"/>
            <a:t>Binds target </a:t>
          </a:r>
          <a:br>
            <a:rPr lang="en-US" sz="1600" dirty="0"/>
          </a:br>
          <a:r>
            <a:rPr lang="en-US" sz="1600" dirty="0"/>
            <a:t>in tissue</a:t>
          </a:r>
        </a:p>
      </dgm:t>
    </dgm:pt>
    <dgm:pt modelId="{B0196071-B88E-9447-BCE2-187DAD01D7D4}" type="parTrans" cxnId="{38D94B94-5DAF-F741-B3FB-0A844E9012E9}">
      <dgm:prSet/>
      <dgm:spPr/>
      <dgm:t>
        <a:bodyPr/>
        <a:lstStyle/>
        <a:p>
          <a:endParaRPr lang="en-US" sz="1400"/>
        </a:p>
      </dgm:t>
    </dgm:pt>
    <dgm:pt modelId="{DA3DFF88-0911-0D4F-B666-5D0B6CAB90A4}" type="sibTrans" cxnId="{38D94B94-5DAF-F741-B3FB-0A844E9012E9}">
      <dgm:prSet custT="1"/>
      <dgm:spPr/>
      <dgm:t>
        <a:bodyPr/>
        <a:lstStyle/>
        <a:p>
          <a:endParaRPr lang="en-US" sz="1100"/>
        </a:p>
      </dgm:t>
    </dgm:pt>
    <dgm:pt modelId="{F75B32C7-8409-C441-BC6D-E2D198EDEFB3}">
      <dgm:prSet custT="1"/>
      <dgm:spPr/>
      <dgm:t>
        <a:bodyPr/>
        <a:lstStyle/>
        <a:p>
          <a:r>
            <a:rPr lang="en-US" sz="1600" dirty="0"/>
            <a:t>Effects</a:t>
          </a:r>
        </a:p>
      </dgm:t>
    </dgm:pt>
    <dgm:pt modelId="{B40A7F12-5CCA-E341-AC98-28025DB54271}" type="parTrans" cxnId="{F6E6E461-E6DF-874A-AF05-89099664ECB5}">
      <dgm:prSet/>
      <dgm:spPr/>
      <dgm:t>
        <a:bodyPr/>
        <a:lstStyle/>
        <a:p>
          <a:endParaRPr lang="en-US" sz="1400"/>
        </a:p>
      </dgm:t>
    </dgm:pt>
    <dgm:pt modelId="{48C88455-0426-2144-8961-2A9DD4E452EB}" type="sibTrans" cxnId="{F6E6E461-E6DF-874A-AF05-89099664ECB5}">
      <dgm:prSet/>
      <dgm:spPr/>
      <dgm:t>
        <a:bodyPr/>
        <a:lstStyle/>
        <a:p>
          <a:endParaRPr lang="en-US" sz="1400"/>
        </a:p>
      </dgm:t>
    </dgm:pt>
    <dgm:pt modelId="{BBEDB055-045A-4F44-BF88-0DD832143E10}" type="pres">
      <dgm:prSet presAssocID="{21AED429-0B69-8C49-AA8C-7939D198DC0B}" presName="Name0" presStyleCnt="0">
        <dgm:presLayoutVars>
          <dgm:dir/>
          <dgm:resizeHandles val="exact"/>
        </dgm:presLayoutVars>
      </dgm:prSet>
      <dgm:spPr/>
    </dgm:pt>
    <dgm:pt modelId="{1C61184D-33F6-D644-856B-1EB5723DB1DA}" type="pres">
      <dgm:prSet presAssocID="{283BCCA6-59E1-114A-ACBC-0B3A086BADC9}" presName="node" presStyleLbl="node1" presStyleIdx="0" presStyleCnt="4">
        <dgm:presLayoutVars>
          <dgm:bulletEnabled val="1"/>
        </dgm:presLayoutVars>
      </dgm:prSet>
      <dgm:spPr/>
    </dgm:pt>
    <dgm:pt modelId="{2860B9EC-9724-E342-AE63-9215160E8F6B}" type="pres">
      <dgm:prSet presAssocID="{24491E1B-72FB-C040-AA3D-DE6CAFA30870}" presName="sibTrans" presStyleLbl="sibTrans2D1" presStyleIdx="0" presStyleCnt="3"/>
      <dgm:spPr/>
    </dgm:pt>
    <dgm:pt modelId="{77B9CD08-A3DC-2146-9C13-5B2DD68912D7}" type="pres">
      <dgm:prSet presAssocID="{24491E1B-72FB-C040-AA3D-DE6CAFA30870}" presName="connectorText" presStyleLbl="sibTrans2D1" presStyleIdx="0" presStyleCnt="3"/>
      <dgm:spPr/>
    </dgm:pt>
    <dgm:pt modelId="{5B239166-7C6E-9248-955D-8EB01F1A20BD}" type="pres">
      <dgm:prSet presAssocID="{7A707C7C-F4E6-B44D-822B-A2C8DA9DE924}" presName="node" presStyleLbl="node1" presStyleIdx="1" presStyleCnt="4">
        <dgm:presLayoutVars>
          <dgm:bulletEnabled val="1"/>
        </dgm:presLayoutVars>
      </dgm:prSet>
      <dgm:spPr/>
    </dgm:pt>
    <dgm:pt modelId="{D243A64F-C052-D145-AC69-C81A064635EC}" type="pres">
      <dgm:prSet presAssocID="{F7654B94-7685-4346-9A34-A5C308BFDB3E}" presName="sibTrans" presStyleLbl="sibTrans2D1" presStyleIdx="1" presStyleCnt="3"/>
      <dgm:spPr/>
    </dgm:pt>
    <dgm:pt modelId="{F33A8BF2-8EE2-DA48-8C0C-B154850DCFB0}" type="pres">
      <dgm:prSet presAssocID="{F7654B94-7685-4346-9A34-A5C308BFDB3E}" presName="connectorText" presStyleLbl="sibTrans2D1" presStyleIdx="1" presStyleCnt="3"/>
      <dgm:spPr/>
    </dgm:pt>
    <dgm:pt modelId="{B3089209-CB60-E44E-BDF6-CB9CE5504917}" type="pres">
      <dgm:prSet presAssocID="{88151E5A-C313-AA45-8829-D42751A10B56}" presName="node" presStyleLbl="node1" presStyleIdx="2" presStyleCnt="4">
        <dgm:presLayoutVars>
          <dgm:bulletEnabled val="1"/>
        </dgm:presLayoutVars>
      </dgm:prSet>
      <dgm:spPr/>
    </dgm:pt>
    <dgm:pt modelId="{89FC29BA-165E-5C47-9BA5-49877E163D0A}" type="pres">
      <dgm:prSet presAssocID="{DA3DFF88-0911-0D4F-B666-5D0B6CAB90A4}" presName="sibTrans" presStyleLbl="sibTrans2D1" presStyleIdx="2" presStyleCnt="3"/>
      <dgm:spPr/>
    </dgm:pt>
    <dgm:pt modelId="{506D0422-78AB-8946-ACD4-943E1B266FFE}" type="pres">
      <dgm:prSet presAssocID="{DA3DFF88-0911-0D4F-B666-5D0B6CAB90A4}" presName="connectorText" presStyleLbl="sibTrans2D1" presStyleIdx="2" presStyleCnt="3"/>
      <dgm:spPr/>
    </dgm:pt>
    <dgm:pt modelId="{8678DF4B-3936-AE49-9077-DD0C269C0A65}" type="pres">
      <dgm:prSet presAssocID="{F75B32C7-8409-C441-BC6D-E2D198EDEFB3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D111D-AA31-6243-9B40-B5FE7F59703B}" type="presOf" srcId="{F7654B94-7685-4346-9A34-A5C308BFDB3E}" destId="{D243A64F-C052-D145-AC69-C81A064635EC}" srcOrd="0" destOrd="0" presId="urn:microsoft.com/office/officeart/2005/8/layout/process1"/>
    <dgm:cxn modelId="{06A2CF2D-466B-5849-BF87-F07E1A0EA458}" type="presOf" srcId="{24491E1B-72FB-C040-AA3D-DE6CAFA30870}" destId="{77B9CD08-A3DC-2146-9C13-5B2DD68912D7}" srcOrd="1" destOrd="0" presId="urn:microsoft.com/office/officeart/2005/8/layout/process1"/>
    <dgm:cxn modelId="{159E675D-389F-8444-860A-DBD546C52869}" type="presOf" srcId="{F7654B94-7685-4346-9A34-A5C308BFDB3E}" destId="{F33A8BF2-8EE2-DA48-8C0C-B154850DCFB0}" srcOrd="1" destOrd="0" presId="urn:microsoft.com/office/officeart/2005/8/layout/process1"/>
    <dgm:cxn modelId="{F6E6E461-E6DF-874A-AF05-89099664ECB5}" srcId="{21AED429-0B69-8C49-AA8C-7939D198DC0B}" destId="{F75B32C7-8409-C441-BC6D-E2D198EDEFB3}" srcOrd="3" destOrd="0" parTransId="{B40A7F12-5CCA-E341-AC98-28025DB54271}" sibTransId="{48C88455-0426-2144-8961-2A9DD4E452EB}"/>
    <dgm:cxn modelId="{81BA126A-D22C-DE41-9369-44B8FFD09B41}" type="presOf" srcId="{283BCCA6-59E1-114A-ACBC-0B3A086BADC9}" destId="{1C61184D-33F6-D644-856B-1EB5723DB1DA}" srcOrd="0" destOrd="0" presId="urn:microsoft.com/office/officeart/2005/8/layout/process1"/>
    <dgm:cxn modelId="{F603127E-4CAB-C24C-A1AC-B6F670598F17}" type="presOf" srcId="{DA3DFF88-0911-0D4F-B666-5D0B6CAB90A4}" destId="{506D0422-78AB-8946-ACD4-943E1B266FFE}" srcOrd="1" destOrd="0" presId="urn:microsoft.com/office/officeart/2005/8/layout/process1"/>
    <dgm:cxn modelId="{D5989889-79AF-3C4E-BCD7-436EAC0015D4}" srcId="{21AED429-0B69-8C49-AA8C-7939D198DC0B}" destId="{283BCCA6-59E1-114A-ACBC-0B3A086BADC9}" srcOrd="0" destOrd="0" parTransId="{2EE845B5-2AD9-EB41-8EDD-D043828F84C9}" sibTransId="{24491E1B-72FB-C040-AA3D-DE6CAFA30870}"/>
    <dgm:cxn modelId="{25ED208C-8A3F-E64B-9E86-9693D2958AFF}" type="presOf" srcId="{DA3DFF88-0911-0D4F-B666-5D0B6CAB90A4}" destId="{89FC29BA-165E-5C47-9BA5-49877E163D0A}" srcOrd="0" destOrd="0" presId="urn:microsoft.com/office/officeart/2005/8/layout/process1"/>
    <dgm:cxn modelId="{56002993-4188-3C49-BBBE-E09E650AEA9F}" srcId="{21AED429-0B69-8C49-AA8C-7939D198DC0B}" destId="{7A707C7C-F4E6-B44D-822B-A2C8DA9DE924}" srcOrd="1" destOrd="0" parTransId="{C94DF5E4-B5D2-074B-9948-A2D19374B621}" sibTransId="{F7654B94-7685-4346-9A34-A5C308BFDB3E}"/>
    <dgm:cxn modelId="{38D94B94-5DAF-F741-B3FB-0A844E9012E9}" srcId="{21AED429-0B69-8C49-AA8C-7939D198DC0B}" destId="{88151E5A-C313-AA45-8829-D42751A10B56}" srcOrd="2" destOrd="0" parTransId="{B0196071-B88E-9447-BCE2-187DAD01D7D4}" sibTransId="{DA3DFF88-0911-0D4F-B666-5D0B6CAB90A4}"/>
    <dgm:cxn modelId="{5B9A6AAC-F08F-084B-A4B6-F1BD8B920E56}" type="presOf" srcId="{24491E1B-72FB-C040-AA3D-DE6CAFA30870}" destId="{2860B9EC-9724-E342-AE63-9215160E8F6B}" srcOrd="0" destOrd="0" presId="urn:microsoft.com/office/officeart/2005/8/layout/process1"/>
    <dgm:cxn modelId="{A59A81B5-C791-3E4A-A2F3-172F190FDD16}" type="presOf" srcId="{88151E5A-C313-AA45-8829-D42751A10B56}" destId="{B3089209-CB60-E44E-BDF6-CB9CE5504917}" srcOrd="0" destOrd="0" presId="urn:microsoft.com/office/officeart/2005/8/layout/process1"/>
    <dgm:cxn modelId="{21359FB8-342D-E046-B303-1700EDEBEB17}" type="presOf" srcId="{7A707C7C-F4E6-B44D-822B-A2C8DA9DE924}" destId="{5B239166-7C6E-9248-955D-8EB01F1A20BD}" srcOrd="0" destOrd="0" presId="urn:microsoft.com/office/officeart/2005/8/layout/process1"/>
    <dgm:cxn modelId="{B481EAC8-34C9-B744-8893-29440EBD424D}" type="presOf" srcId="{F75B32C7-8409-C441-BC6D-E2D198EDEFB3}" destId="{8678DF4B-3936-AE49-9077-DD0C269C0A65}" srcOrd="0" destOrd="0" presId="urn:microsoft.com/office/officeart/2005/8/layout/process1"/>
    <dgm:cxn modelId="{11A378EC-22EE-C547-A8D8-1B23231F9C79}" type="presOf" srcId="{21AED429-0B69-8C49-AA8C-7939D198DC0B}" destId="{BBEDB055-045A-4F44-BF88-0DD832143E10}" srcOrd="0" destOrd="0" presId="urn:microsoft.com/office/officeart/2005/8/layout/process1"/>
    <dgm:cxn modelId="{ADDC950F-48FE-C14C-924C-E07AD5B2220A}" type="presParOf" srcId="{BBEDB055-045A-4F44-BF88-0DD832143E10}" destId="{1C61184D-33F6-D644-856B-1EB5723DB1DA}" srcOrd="0" destOrd="0" presId="urn:microsoft.com/office/officeart/2005/8/layout/process1"/>
    <dgm:cxn modelId="{54C06F8C-DFBC-F84A-B26C-313F28713B0D}" type="presParOf" srcId="{BBEDB055-045A-4F44-BF88-0DD832143E10}" destId="{2860B9EC-9724-E342-AE63-9215160E8F6B}" srcOrd="1" destOrd="0" presId="urn:microsoft.com/office/officeart/2005/8/layout/process1"/>
    <dgm:cxn modelId="{3E99E6C7-A279-6A46-AC95-4B47FC3D7C07}" type="presParOf" srcId="{2860B9EC-9724-E342-AE63-9215160E8F6B}" destId="{77B9CD08-A3DC-2146-9C13-5B2DD68912D7}" srcOrd="0" destOrd="0" presId="urn:microsoft.com/office/officeart/2005/8/layout/process1"/>
    <dgm:cxn modelId="{C396C24E-B20D-334D-BCE7-99FDBC336AD7}" type="presParOf" srcId="{BBEDB055-045A-4F44-BF88-0DD832143E10}" destId="{5B239166-7C6E-9248-955D-8EB01F1A20BD}" srcOrd="2" destOrd="0" presId="urn:microsoft.com/office/officeart/2005/8/layout/process1"/>
    <dgm:cxn modelId="{4A4305EA-AC11-124A-A3F0-88AC9315D22C}" type="presParOf" srcId="{BBEDB055-045A-4F44-BF88-0DD832143E10}" destId="{D243A64F-C052-D145-AC69-C81A064635EC}" srcOrd="3" destOrd="0" presId="urn:microsoft.com/office/officeart/2005/8/layout/process1"/>
    <dgm:cxn modelId="{800D4CD0-612C-0B4D-BF48-809FA814C818}" type="presParOf" srcId="{D243A64F-C052-D145-AC69-C81A064635EC}" destId="{F33A8BF2-8EE2-DA48-8C0C-B154850DCFB0}" srcOrd="0" destOrd="0" presId="urn:microsoft.com/office/officeart/2005/8/layout/process1"/>
    <dgm:cxn modelId="{C429F4C1-64A3-D64F-813D-7CBCF8BE1B25}" type="presParOf" srcId="{BBEDB055-045A-4F44-BF88-0DD832143E10}" destId="{B3089209-CB60-E44E-BDF6-CB9CE5504917}" srcOrd="4" destOrd="0" presId="urn:microsoft.com/office/officeart/2005/8/layout/process1"/>
    <dgm:cxn modelId="{1C865355-4F7C-484B-A8E5-7D518946467F}" type="presParOf" srcId="{BBEDB055-045A-4F44-BF88-0DD832143E10}" destId="{89FC29BA-165E-5C47-9BA5-49877E163D0A}" srcOrd="5" destOrd="0" presId="urn:microsoft.com/office/officeart/2005/8/layout/process1"/>
    <dgm:cxn modelId="{502D1603-8616-3B4D-A0DF-F2EB4B68A536}" type="presParOf" srcId="{89FC29BA-165E-5C47-9BA5-49877E163D0A}" destId="{506D0422-78AB-8946-ACD4-943E1B266FFE}" srcOrd="0" destOrd="0" presId="urn:microsoft.com/office/officeart/2005/8/layout/process1"/>
    <dgm:cxn modelId="{FA652384-D41F-ED4B-8987-9953524F58F6}" type="presParOf" srcId="{BBEDB055-045A-4F44-BF88-0DD832143E10}" destId="{8678DF4B-3936-AE49-9077-DD0C269C0A6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1184D-33F6-D644-856B-1EB5723DB1DA}">
      <dsp:nvSpPr>
        <dsp:cNvPr id="0" name=""/>
        <dsp:cNvSpPr/>
      </dsp:nvSpPr>
      <dsp:spPr>
        <a:xfrm>
          <a:off x="341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Absorbed by intestines into blood</a:t>
          </a:r>
        </a:p>
      </dsp:txBody>
      <dsp:txXfrm>
        <a:off x="29659" y="1410792"/>
        <a:ext cx="1440890" cy="843539"/>
      </dsp:txXfrm>
    </dsp:sp>
    <dsp:sp modelId="{2860B9EC-9724-E342-AE63-9215160E8F6B}">
      <dsp:nvSpPr>
        <dsp:cNvPr id="0" name=""/>
        <dsp:cNvSpPr/>
      </dsp:nvSpPr>
      <dsp:spPr>
        <a:xfrm>
          <a:off x="164613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6132" y="1721454"/>
        <a:ext cx="221617" cy="222215"/>
      </dsp:txXfrm>
    </dsp:sp>
    <dsp:sp modelId="{5B239166-7C6E-9248-955D-8EB01F1A20BD}">
      <dsp:nvSpPr>
        <dsp:cNvPr id="0" name=""/>
        <dsp:cNvSpPr/>
      </dsp:nvSpPr>
      <dsp:spPr>
        <a:xfrm>
          <a:off x="209414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Distribute from blood into tissue</a:t>
          </a:r>
        </a:p>
      </dsp:txBody>
      <dsp:txXfrm>
        <a:off x="2120389" y="1410792"/>
        <a:ext cx="1440890" cy="843539"/>
      </dsp:txXfrm>
    </dsp:sp>
    <dsp:sp modelId="{D243A64F-C052-D145-AC69-C81A064635EC}">
      <dsp:nvSpPr>
        <dsp:cNvPr id="0" name=""/>
        <dsp:cNvSpPr/>
      </dsp:nvSpPr>
      <dsp:spPr>
        <a:xfrm>
          <a:off x="373686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36862" y="1721454"/>
        <a:ext cx="221617" cy="222215"/>
      </dsp:txXfrm>
    </dsp:sp>
    <dsp:sp modelId="{B3089209-CB60-E44E-BDF6-CB9CE5504917}">
      <dsp:nvSpPr>
        <dsp:cNvPr id="0" name=""/>
        <dsp:cNvSpPr/>
      </dsp:nvSpPr>
      <dsp:spPr>
        <a:xfrm>
          <a:off x="418487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Binds target </a:t>
          </a:r>
          <a:br>
            <a:rPr lang="en-US" sz="1600" kern="1200" dirty="0"/>
          </a:br>
          <a:r>
            <a:rPr lang="en-US" sz="1600" kern="1200" dirty="0"/>
            <a:t>in tissue</a:t>
          </a:r>
        </a:p>
      </dsp:txBody>
      <dsp:txXfrm>
        <a:off x="4211119" y="1410792"/>
        <a:ext cx="1440890" cy="843539"/>
      </dsp:txXfrm>
    </dsp:sp>
    <dsp:sp modelId="{89FC29BA-165E-5C47-9BA5-49877E163D0A}">
      <dsp:nvSpPr>
        <dsp:cNvPr id="0" name=""/>
        <dsp:cNvSpPr/>
      </dsp:nvSpPr>
      <dsp:spPr>
        <a:xfrm>
          <a:off x="582759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27592" y="1721454"/>
        <a:ext cx="221617" cy="222215"/>
      </dsp:txXfrm>
    </dsp:sp>
    <dsp:sp modelId="{8678DF4B-3936-AE49-9077-DD0C269C0A65}">
      <dsp:nvSpPr>
        <dsp:cNvPr id="0" name=""/>
        <dsp:cNvSpPr/>
      </dsp:nvSpPr>
      <dsp:spPr>
        <a:xfrm>
          <a:off x="627560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Effects</a:t>
          </a:r>
        </a:p>
      </dsp:txBody>
      <dsp:txXfrm>
        <a:off x="6301849" y="1410792"/>
        <a:ext cx="1440890" cy="84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987176-3385-C24C-A6DC-8BDFEDCCC5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E519A-0182-9B4E-AAF3-EBAEC87D77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216B7-31DE-E648-BAB5-66A738463BAA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B8C5-C499-F04A-8E67-E462FF474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587C8-1B17-C14B-A620-C025AEEF1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32A52-6AA4-704B-8CD9-A7D42B7B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6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D39BC-C7D4-B84E-AD0D-2BC97E009890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AEA25-7E1E-CF43-AAE7-C4A0783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31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3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7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Waldmann and Strober, Metabolism of Immunoglobulins, Progr. Allergy, 13:1-110, 1969</a:t>
            </a: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i="1" kern="12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Israel EJ, et al. Increased clearance of IgG in mice that lack beta 2-microglobulin: possible protective role of FcRn. Immunology 1996; 89:573-578 </a:t>
            </a: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Junghans and Anderson, PNAS, 93:5512-6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367708-F4B3-4DC0-8372-16D45CBDB48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5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9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mAbs, injection site and lymphatic first pass elimination are</a:t>
            </a:r>
            <a:r>
              <a:rPr lang="en-US" baseline="0"/>
              <a:t> not yet possible to predict. If the lymphatic system were to express high levels of a drug target, it is possible that only a small fraction of a subcutaneously injected drug will make it to the thoracic duct and hence the blood; i.e. the bioavailability could be rather low and dependent on both dose level and perhaps disease specific target expression.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367708-F4B3-4DC0-8372-16D45CBDB48F}" type="slidenum">
              <a:rPr lang="en-US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15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learn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7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6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44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/>
        </p:nvSpPr>
        <p:spPr>
          <a:xfrm>
            <a:off x="685800" y="6350635"/>
            <a:ext cx="59436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1"/>
                </a:solidFill>
              </a:rPr>
              <a:t>Pharmacometrics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tif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Von-Koch-curve-with-bend-angle-from-0-to-90-degrees_fig1_309391846" TargetMode="External"/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6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olford.fmhs.auckland.ac.nz/Teaching/pharmacometrics/advanced.php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jpeg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jpeg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GTzbcBvXebTDBqcmdnLUljUVU/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1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fim.biostat.fr/PFIM_PKPD_library.pdf" TargetMode="External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22.png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16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0.tiff"/><Relationship Id="rId5" Type="http://schemas.openxmlformats.org/officeDocument/2006/relationships/image" Target="../media/image12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logs.uoregon.edu/artofnature/2013/12/03/fractal-of-the-week-blood-vessels/" TargetMode="External"/><Relationship Id="rId4" Type="http://schemas.openxmlformats.org/officeDocument/2006/relationships/hyperlink" Target="https://dejavouz.wordpress.com/reflections/tree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C86F-8981-A645-972C-50EF87BAF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Introduction to Pharmacokinetics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Novartis-Academia Hackathon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B6932-ADD9-0E46-B11C-80AFF7E83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Stein, PhD</a:t>
            </a:r>
          </a:p>
          <a:p>
            <a:r>
              <a:rPr lang="en-US" dirty="0"/>
              <a:t>Associate Director Pharmacometrics</a:t>
            </a:r>
          </a:p>
          <a:p>
            <a:r>
              <a:rPr lang="en-US" dirty="0"/>
              <a:t>Cambridge, MA  August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2C5F9-C32F-6B47-B361-790B7D52A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Pharmacometrics</a:t>
            </a:r>
          </a:p>
        </p:txBody>
      </p:sp>
    </p:spTree>
    <p:extLst>
      <p:ext uri="{BB962C8B-B14F-4D97-AF65-F5344CB8AC3E}">
        <p14:creationId xmlns:p14="http://schemas.microsoft.com/office/powerpoint/2010/main" val="340327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7BAA0-0E57-904B-9DD6-3CDE3CA7B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FFD9A7-2608-2444-A7D6-76EF898276DF}"/>
              </a:ext>
            </a:extLst>
          </p:cNvPr>
          <p:cNvSpPr txBox="1">
            <a:spLocks/>
          </p:cNvSpPr>
          <p:nvPr/>
        </p:nvSpPr>
        <p:spPr>
          <a:xfrm>
            <a:off x="457200" y="2259038"/>
            <a:ext cx="8001000" cy="2590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Why Do We Measure Blood  or Plasma Concentrations When the Site of Action is Someplace Else?</a:t>
            </a:r>
          </a:p>
        </p:txBody>
      </p:sp>
    </p:spTree>
    <p:extLst>
      <p:ext uri="{BB962C8B-B14F-4D97-AF65-F5344CB8AC3E}">
        <p14:creationId xmlns:p14="http://schemas.microsoft.com/office/powerpoint/2010/main" val="16928339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CF3-FEC5-6D47-84A6-FB99C40D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fractal is a self similar as you zoom in to smaller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3EE84-C2F7-7549-8895-74647E72A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100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A1261-70CC-584B-A141-805F68A6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2" y="1417320"/>
            <a:ext cx="4988859" cy="2161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27C5A-8BB7-D843-82B1-B5A8DE7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088" y="4057125"/>
            <a:ext cx="2614706" cy="22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0E77-E592-6C4E-994E-62724EFF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59418" cy="960120"/>
          </a:xfrm>
        </p:spPr>
        <p:txBody>
          <a:bodyPr/>
          <a:lstStyle/>
          <a:p>
            <a:r>
              <a:rPr lang="en-US" dirty="0"/>
              <a:t>An example of building a fractal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8B7F9-3C52-4F4F-8664-75627B9F9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101</a:t>
            </a:fld>
            <a:endParaRPr lang="uk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4DBE-D52C-7B4A-BAAE-F98B938D7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81"/>
          <a:stretch/>
        </p:blipFill>
        <p:spPr>
          <a:xfrm>
            <a:off x="2565197" y="1794399"/>
            <a:ext cx="2660927" cy="427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99A0C-FF96-DB4B-8D72-75583E6C5893}"/>
              </a:ext>
            </a:extLst>
          </p:cNvPr>
          <p:cNvSpPr txBox="1"/>
          <p:nvPr/>
        </p:nvSpPr>
        <p:spPr>
          <a:xfrm>
            <a:off x="2954471" y="1344065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Koch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9086A-A09C-F846-B0EC-6A8FE9C31BE5}"/>
              </a:ext>
            </a:extLst>
          </p:cNvPr>
          <p:cNvSpPr txBox="1"/>
          <p:nvPr/>
        </p:nvSpPr>
        <p:spPr>
          <a:xfrm>
            <a:off x="6987824" y="1145071"/>
            <a:ext cx="116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Length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ED864-E17C-B04C-A395-7CD70C92BE72}"/>
              </a:ext>
            </a:extLst>
          </p:cNvPr>
          <p:cNvSpPr txBox="1"/>
          <p:nvPr/>
        </p:nvSpPr>
        <p:spPr>
          <a:xfrm>
            <a:off x="7392044" y="15635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1D2AE0-B927-4748-B28A-9C82EC980FDD}"/>
              </a:ext>
            </a:extLst>
          </p:cNvPr>
          <p:cNvGrpSpPr/>
          <p:nvPr/>
        </p:nvGrpSpPr>
        <p:grpSpPr>
          <a:xfrm>
            <a:off x="2565197" y="3818812"/>
            <a:ext cx="5765191" cy="1101364"/>
            <a:chOff x="2565197" y="3818812"/>
            <a:chExt cx="5765191" cy="1101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690EE8-FCF4-1342-9106-CF1F5D884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546" b="28397"/>
            <a:stretch/>
          </p:blipFill>
          <p:spPr>
            <a:xfrm>
              <a:off x="2565197" y="3818812"/>
              <a:ext cx="2572630" cy="110136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5CFD5D-C6F4-A64F-B4B5-CBEF7267D799}"/>
                </a:ext>
              </a:extLst>
            </p:cNvPr>
            <p:cNvSpPr txBox="1"/>
            <p:nvPr/>
          </p:nvSpPr>
          <p:spPr>
            <a:xfrm>
              <a:off x="6597221" y="4092786"/>
              <a:ext cx="1733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64/27 = 2.4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35788-E5DA-1C4F-AC37-A53C9D2FB09C}"/>
              </a:ext>
            </a:extLst>
          </p:cNvPr>
          <p:cNvGrpSpPr/>
          <p:nvPr/>
        </p:nvGrpSpPr>
        <p:grpSpPr>
          <a:xfrm>
            <a:off x="2565197" y="4735109"/>
            <a:ext cx="5936713" cy="887897"/>
            <a:chOff x="2565197" y="4735109"/>
            <a:chExt cx="5936713" cy="8878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E485AC-7753-694B-9C32-3BAE7565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707"/>
            <a:stretch/>
          </p:blipFill>
          <p:spPr>
            <a:xfrm>
              <a:off x="2565197" y="4735109"/>
              <a:ext cx="2572630" cy="8878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2B29E-785D-1441-A2AF-C911DB61AE1B}"/>
                </a:ext>
              </a:extLst>
            </p:cNvPr>
            <p:cNvSpPr txBox="1"/>
            <p:nvPr/>
          </p:nvSpPr>
          <p:spPr>
            <a:xfrm>
              <a:off x="6597221" y="4886162"/>
              <a:ext cx="1904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256/81 = 3.2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7C70EB-DC70-B24D-85E9-E94B15979331}"/>
              </a:ext>
            </a:extLst>
          </p:cNvPr>
          <p:cNvGrpSpPr/>
          <p:nvPr/>
        </p:nvGrpSpPr>
        <p:grpSpPr>
          <a:xfrm>
            <a:off x="2606792" y="5598052"/>
            <a:ext cx="6338425" cy="945874"/>
            <a:chOff x="2606792" y="5598052"/>
            <a:chExt cx="6338425" cy="9458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807A0B-53C5-2E4D-A783-593BF032E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050"/>
            <a:stretch/>
          </p:blipFill>
          <p:spPr>
            <a:xfrm rot="5400000">
              <a:off x="3493551" y="4711293"/>
              <a:ext cx="766482" cy="254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12759D-E136-B04C-9F4E-0D877464504D}"/>
                </a:ext>
              </a:extLst>
            </p:cNvPr>
            <p:cNvSpPr txBox="1"/>
            <p:nvPr/>
          </p:nvSpPr>
          <p:spPr>
            <a:xfrm>
              <a:off x="6979588" y="5712929"/>
              <a:ext cx="1965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  <a:r>
                <a:rPr lang="en-US" sz="2400" baseline="30000" dirty="0"/>
                <a:t>n</a:t>
              </a:r>
              <a:r>
                <a:rPr lang="en-US" sz="2400" dirty="0"/>
                <a:t>/3</a:t>
              </a:r>
              <a:r>
                <a:rPr lang="en-US" sz="2400" baseline="30000" dirty="0"/>
                <a:t>n</a:t>
              </a:r>
              <a:r>
                <a:rPr lang="en-US" sz="2400" dirty="0"/>
                <a:t>→∞</a:t>
              </a:r>
            </a:p>
            <a:p>
              <a:endParaRPr lang="en-US" sz="2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E8B0EA-0090-9B4C-B6EC-7D33192E2DAC}"/>
              </a:ext>
            </a:extLst>
          </p:cNvPr>
          <p:cNvSpPr txBox="1"/>
          <p:nvPr/>
        </p:nvSpPr>
        <p:spPr>
          <a:xfrm>
            <a:off x="6474325" y="6112638"/>
            <a:ext cx="21916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fractal dimension = </a:t>
            </a:r>
          </a:p>
          <a:p>
            <a:pPr algn="l"/>
            <a:r>
              <a:rPr lang="en-US" dirty="0"/>
              <a:t>log(4)/log(3) = 1.26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97BFE28-4567-A84E-AE5B-D34544D78B82}"/>
              </a:ext>
            </a:extLst>
          </p:cNvPr>
          <p:cNvGrpSpPr/>
          <p:nvPr/>
        </p:nvGrpSpPr>
        <p:grpSpPr>
          <a:xfrm>
            <a:off x="89785" y="1941481"/>
            <a:ext cx="8175415" cy="1477328"/>
            <a:chOff x="89785" y="1941481"/>
            <a:chExt cx="8175415" cy="14773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E4435F-65FD-7C4A-BDA0-DCC1846EA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736" b="32068"/>
            <a:stretch/>
          </p:blipFill>
          <p:spPr>
            <a:xfrm>
              <a:off x="2565197" y="2002180"/>
              <a:ext cx="2660927" cy="121555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D917B8-7CE8-EE4D-A84B-1A379578CBE2}"/>
                </a:ext>
              </a:extLst>
            </p:cNvPr>
            <p:cNvSpPr txBox="1"/>
            <p:nvPr/>
          </p:nvSpPr>
          <p:spPr>
            <a:xfrm>
              <a:off x="6875076" y="2182131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4/3 = 1.3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2C792C-E13E-E648-8EA8-CF94CA9D45C4}"/>
                </a:ext>
              </a:extLst>
            </p:cNvPr>
            <p:cNvSpPr txBox="1"/>
            <p:nvPr/>
          </p:nvSpPr>
          <p:spPr>
            <a:xfrm>
              <a:off x="89785" y="1941481"/>
              <a:ext cx="22475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each line is 1/3 the size of the original line.  But now there are 4 segments (instead of 3)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F956B9-1A06-C942-AA56-013D6BC2B749}"/>
                </a:ext>
              </a:extLst>
            </p:cNvPr>
            <p:cNvSpPr/>
            <p:nvPr/>
          </p:nvSpPr>
          <p:spPr>
            <a:xfrm>
              <a:off x="3657938" y="2506304"/>
              <a:ext cx="534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60°</a:t>
              </a: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5B3CB5F-6280-344F-9523-F0322383C458}"/>
                </a:ext>
              </a:extLst>
            </p:cNvPr>
            <p:cNvSpPr/>
            <p:nvPr/>
          </p:nvSpPr>
          <p:spPr>
            <a:xfrm rot="7927192">
              <a:off x="3733472" y="2272391"/>
              <a:ext cx="286639" cy="260045"/>
            </a:xfrm>
            <a:prstGeom prst="arc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9A6B0B-11E2-8D46-98C0-16D368C954C3}"/>
              </a:ext>
            </a:extLst>
          </p:cNvPr>
          <p:cNvGrpSpPr/>
          <p:nvPr/>
        </p:nvGrpSpPr>
        <p:grpSpPr>
          <a:xfrm>
            <a:off x="2565196" y="3030384"/>
            <a:ext cx="5718530" cy="790267"/>
            <a:chOff x="2565196" y="3030384"/>
            <a:chExt cx="5718530" cy="7902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81098E-69A3-7742-A034-5CBE9C123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017"/>
            <a:stretch/>
          </p:blipFill>
          <p:spPr>
            <a:xfrm>
              <a:off x="2565196" y="3030384"/>
              <a:ext cx="2660927" cy="7902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EB42A-87AD-C147-A10F-556F3DCB665D}"/>
                </a:ext>
              </a:extLst>
            </p:cNvPr>
            <p:cNvSpPr txBox="1"/>
            <p:nvPr/>
          </p:nvSpPr>
          <p:spPr>
            <a:xfrm>
              <a:off x="6722080" y="3097143"/>
              <a:ext cx="156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16/9 = 1.8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F7AEFD7-63AF-A144-AC4A-5D783D4314EC}"/>
              </a:ext>
            </a:extLst>
          </p:cNvPr>
          <p:cNvSpPr txBox="1"/>
          <p:nvPr/>
        </p:nvSpPr>
        <p:spPr>
          <a:xfrm>
            <a:off x="153630" y="5881805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Fractal</a:t>
            </a:r>
          </a:p>
        </p:txBody>
      </p:sp>
    </p:spTree>
    <p:extLst>
      <p:ext uri="{BB962C8B-B14F-4D97-AF65-F5344CB8AC3E}">
        <p14:creationId xmlns:p14="http://schemas.microsoft.com/office/powerpoint/2010/main" val="28889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46EF-51FC-2F45-B390-D522B7AB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02" y="411541"/>
            <a:ext cx="8099385" cy="960120"/>
          </a:xfrm>
        </p:spPr>
        <p:txBody>
          <a:bodyPr>
            <a:normAutofit/>
          </a:bodyPr>
          <a:lstStyle/>
          <a:p>
            <a:r>
              <a:rPr lang="en-US" dirty="0"/>
              <a:t>Fractal geometry can increase the dimensionality of the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0180E-1F82-4A41-B2BE-7F9F72AA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102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3C2F-C3A3-354F-8B0D-99A9064D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9" y="1435099"/>
            <a:ext cx="8217982" cy="2855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07A36-2977-3643-99A2-5E9F3F74C848}"/>
              </a:ext>
            </a:extLst>
          </p:cNvPr>
          <p:cNvSpPr/>
          <p:nvPr/>
        </p:nvSpPr>
        <p:spPr>
          <a:xfrm>
            <a:off x="508520" y="3244334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8CF8B-4D91-884D-837B-0DB97A1B4C4A}"/>
              </a:ext>
            </a:extLst>
          </p:cNvPr>
          <p:cNvSpPr/>
          <p:nvPr/>
        </p:nvSpPr>
        <p:spPr>
          <a:xfrm>
            <a:off x="581293" y="6150950"/>
            <a:ext cx="8217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https://www.researchgate.net/figure/Von-Koch-curve-with-bend-angle-from-0-to-90-degrees_fig1_309391846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57EE2-6B23-1544-B792-6695BBEBC384}"/>
              </a:ext>
            </a:extLst>
          </p:cNvPr>
          <p:cNvCxnSpPr/>
          <p:nvPr/>
        </p:nvCxnSpPr>
        <p:spPr>
          <a:xfrm>
            <a:off x="685800" y="4614041"/>
            <a:ext cx="799519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8F9BE-DE46-9B49-827B-10D5B9DC6900}"/>
              </a:ext>
            </a:extLst>
          </p:cNvPr>
          <p:cNvSpPr/>
          <p:nvPr/>
        </p:nvSpPr>
        <p:spPr>
          <a:xfrm>
            <a:off x="508520" y="465272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CBE36-C7A9-DF40-95CE-B972246E6D04}"/>
              </a:ext>
            </a:extLst>
          </p:cNvPr>
          <p:cNvSpPr/>
          <p:nvPr/>
        </p:nvSpPr>
        <p:spPr>
          <a:xfrm>
            <a:off x="8265154" y="4652721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17299-2F35-B143-9009-40077A0E6BAB}"/>
              </a:ext>
            </a:extLst>
          </p:cNvPr>
          <p:cNvSpPr/>
          <p:nvPr/>
        </p:nvSpPr>
        <p:spPr>
          <a:xfrm>
            <a:off x="5374810" y="458965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60°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3FC6F-5C38-9B4B-AFF7-9C5422DE192A}"/>
              </a:ext>
            </a:extLst>
          </p:cNvPr>
          <p:cNvSpPr/>
          <p:nvPr/>
        </p:nvSpPr>
        <p:spPr>
          <a:xfrm>
            <a:off x="2841817" y="458965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E6A96-4C1A-8244-9F8A-E8855CD65FFE}"/>
              </a:ext>
            </a:extLst>
          </p:cNvPr>
          <p:cNvSpPr txBox="1"/>
          <p:nvPr/>
        </p:nvSpPr>
        <p:spPr>
          <a:xfrm>
            <a:off x="314544" y="422032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460E6-EEB0-F149-91EB-9A3168374719}"/>
              </a:ext>
            </a:extLst>
          </p:cNvPr>
          <p:cNvSpPr txBox="1"/>
          <p:nvPr/>
        </p:nvSpPr>
        <p:spPr>
          <a:xfrm>
            <a:off x="5110314" y="420834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1.26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531D7-C46F-5348-B609-AB2A8000A79F}"/>
              </a:ext>
            </a:extLst>
          </p:cNvPr>
          <p:cNvSpPr txBox="1"/>
          <p:nvPr/>
        </p:nvSpPr>
        <p:spPr>
          <a:xfrm>
            <a:off x="8160958" y="420834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6007F-5757-CC4B-9214-67D7CEAA3078}"/>
              </a:ext>
            </a:extLst>
          </p:cNvPr>
          <p:cNvSpPr txBox="1"/>
          <p:nvPr/>
        </p:nvSpPr>
        <p:spPr>
          <a:xfrm>
            <a:off x="800100" y="5433543"/>
            <a:ext cx="7271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 largest a fractal dimension can be is 1 + spatial dimension</a:t>
            </a:r>
          </a:p>
          <a:p>
            <a:pPr algn="l"/>
            <a:r>
              <a:rPr lang="en-US" sz="2000" dirty="0"/>
              <a:t>The surface area can go from 2 </a:t>
            </a:r>
            <a:r>
              <a:rPr lang="en-US" sz="2000" dirty="0">
                <a:sym typeface="Wingdings" pitchFamily="2" charset="2"/>
              </a:rPr>
              <a:t> 3 dimensions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7D04F-D270-1649-949D-888968C6BB97}"/>
              </a:ext>
            </a:extLst>
          </p:cNvPr>
          <p:cNvSpPr txBox="1"/>
          <p:nvPr/>
        </p:nvSpPr>
        <p:spPr>
          <a:xfrm>
            <a:off x="3152723" y="4821397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angle of triangle</a:t>
            </a:r>
          </a:p>
        </p:txBody>
      </p:sp>
    </p:spTree>
    <p:extLst>
      <p:ext uri="{BB962C8B-B14F-4D97-AF65-F5344CB8AC3E}">
        <p14:creationId xmlns:p14="http://schemas.microsoft.com/office/powerpoint/2010/main" val="37553407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A9B-B947-624D-86B6-0CB92AC9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43047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Life has found a 4th dimension using fractal geometry!  This is why CL ~ WT</a:t>
            </a:r>
            <a:r>
              <a:rPr lang="en-US" baseline="30000" dirty="0"/>
              <a:t>3/4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38AF-23FD-4D49-9BE7-A75F2F74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8760"/>
            <a:ext cx="3886200" cy="1624405"/>
          </a:xfrm>
        </p:spPr>
        <p:txBody>
          <a:bodyPr>
            <a:normAutofit/>
          </a:bodyPr>
          <a:lstStyle/>
          <a:p>
            <a:r>
              <a:rPr lang="en-US" dirty="0"/>
              <a:t>For “normal” shapes: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E9971-644B-8147-B4AB-F2AACAC13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103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979AB-FAFE-F14B-BBE7-765DD7ACA1B9}"/>
              </a:ext>
            </a:extLst>
          </p:cNvPr>
          <p:cNvSpPr/>
          <p:nvPr/>
        </p:nvSpPr>
        <p:spPr>
          <a:xfrm>
            <a:off x="505810" y="5939135"/>
            <a:ext cx="8132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1. West, Geoffrey B., James H. Brown, and Brian J. </a:t>
            </a:r>
            <a:r>
              <a:rPr lang="en-US" sz="1200" dirty="0" err="1"/>
              <a:t>Enquist</a:t>
            </a:r>
            <a:r>
              <a:rPr lang="en-US" sz="1200" dirty="0"/>
              <a:t>. "The fourth dimension of life: fractal geometry and allometric scaling of organisms</a:t>
            </a:r>
            <a:r>
              <a:rPr lang="en-US" sz="1200"/>
              <a:t>." Science </a:t>
            </a:r>
            <a:r>
              <a:rPr lang="en-US" sz="1200" dirty="0"/>
              <a:t>284.5420 (1999): 1677-1679.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E9FE4D-D971-064B-BEA9-3D069855FD57}"/>
              </a:ext>
            </a:extLst>
          </p:cNvPr>
          <p:cNvSpPr txBox="1">
            <a:spLocks/>
          </p:cNvSpPr>
          <p:nvPr/>
        </p:nvSpPr>
        <p:spPr>
          <a:xfrm>
            <a:off x="4867836" y="1508760"/>
            <a:ext cx="3886200" cy="162440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blood vessels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4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3/4</a:t>
            </a:r>
            <a:r>
              <a:rPr lang="en-US" dirty="0"/>
              <a:t> ~ WT</a:t>
            </a:r>
            <a:r>
              <a:rPr lang="en-US" baseline="30000" dirty="0"/>
              <a:t>3/4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C4943-E029-8C48-9F0D-9EA7DA21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613" y="3296681"/>
            <a:ext cx="2138082" cy="20525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50625-2F4E-7441-96A2-6D93712F876C}"/>
              </a:ext>
            </a:extLst>
          </p:cNvPr>
          <p:cNvGrpSpPr/>
          <p:nvPr/>
        </p:nvGrpSpPr>
        <p:grpSpPr>
          <a:xfrm>
            <a:off x="1411942" y="3429000"/>
            <a:ext cx="968188" cy="1694329"/>
            <a:chOff x="1411942" y="3429000"/>
            <a:chExt cx="968188" cy="1694329"/>
          </a:xfrm>
        </p:grpSpPr>
        <p:sp>
          <p:nvSpPr>
            <p:cNvPr id="9" name="Magnetic Disk 8">
              <a:extLst>
                <a:ext uri="{FF2B5EF4-FFF2-40B4-BE49-F238E27FC236}">
                  <a16:creationId xmlns:a16="http://schemas.microsoft.com/office/drawing/2014/main" id="{26EA27E3-7858-3343-A2BA-192858F71155}"/>
                </a:ext>
              </a:extLst>
            </p:cNvPr>
            <p:cNvSpPr/>
            <p:nvPr/>
          </p:nvSpPr>
          <p:spPr>
            <a:xfrm>
              <a:off x="1411942" y="3429000"/>
              <a:ext cx="968188" cy="1694329"/>
            </a:xfrm>
            <a:prstGeom prst="flowChartMagneticDisk">
              <a:avLst/>
            </a:prstGeom>
            <a:solidFill>
              <a:srgbClr val="C73372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1C8D49-EC4B-3F40-A169-25870CBC7B0F}"/>
                </a:ext>
              </a:extLst>
            </p:cNvPr>
            <p:cNvSpPr/>
            <p:nvPr/>
          </p:nvSpPr>
          <p:spPr>
            <a:xfrm>
              <a:off x="1411942" y="3446966"/>
              <a:ext cx="954741" cy="537882"/>
            </a:xfrm>
            <a:prstGeom prst="ellipse">
              <a:avLst/>
            </a:prstGeom>
            <a:solidFill>
              <a:srgbClr val="98265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268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ED9-10A7-8E4A-AE20-27EC4F6A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CB5CF-7325-FE40-A20A-BC82A7B0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</a:t>
            </a:r>
          </a:p>
          <a:p>
            <a:pPr lvl="1"/>
            <a:r>
              <a:rPr lang="en-US" dirty="0"/>
              <a:t>Clearance scales with CL ~ WT</a:t>
            </a:r>
            <a:r>
              <a:rPr lang="en-US" baseline="30000" dirty="0"/>
              <a:t>3/4</a:t>
            </a:r>
          </a:p>
          <a:p>
            <a:pPr lvl="1"/>
            <a:r>
              <a:rPr lang="en-US" dirty="0"/>
              <a:t>Volume     scales with   V ~ WT</a:t>
            </a:r>
          </a:p>
          <a:p>
            <a:r>
              <a:rPr lang="en-US" dirty="0"/>
              <a:t>This is a rule of thumb and does not always apply.  Important caveats:</a:t>
            </a:r>
          </a:p>
          <a:p>
            <a:pPr lvl="1"/>
            <a:r>
              <a:rPr lang="en-US" dirty="0"/>
              <a:t>Differing mechanisms of drug metabolism across animals</a:t>
            </a:r>
          </a:p>
          <a:p>
            <a:pPr lvl="1"/>
            <a:r>
              <a:rPr lang="en-US" dirty="0"/>
              <a:t>Difference between “lean body weight” and total body weight</a:t>
            </a:r>
          </a:p>
          <a:p>
            <a:pPr lvl="1"/>
            <a:r>
              <a:rPr lang="en-US" dirty="0"/>
              <a:t>Differences in metabolism with age, especially under 1 year old.</a:t>
            </a:r>
          </a:p>
          <a:p>
            <a:r>
              <a:rPr lang="en-US" dirty="0"/>
              <a:t>In practice, estimating the exponent for a particular drug can be challenging due to the limited range in weights that are tested.  So often, the ¾ exponent is assumed.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1BD20-691B-DE4C-BD71-EF213ED13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15530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D9BD3-A351-3742-A6D5-0443E7DD8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PK measurements and models are used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E352CB-603C-4A4C-9FFF-1F0EF9E7B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216F1-9E0B-8242-A31D-DB1D5F9B7F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105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527642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Bioequivalence Postulate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the concentration-time profiles for two drugs or dosing conditions are the same then efficacy and toxicity should be the same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generic drugs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formulation changes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examination of drug interactions, food effects,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708F9-1D18-4549-B52A-8250551796AF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B7452-AD52-D247-AD46-2AF597EE5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777252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81000" y="572869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dirty="0"/>
              <a:t>Mean clozapine plasma concentrations after 7 days of 100 mg BID for 2 formulations in 18 schizophrenic subjects</a:t>
            </a:r>
          </a:p>
        </p:txBody>
      </p:sp>
      <p:pic>
        <p:nvPicPr>
          <p:cNvPr id="151554" name="Picture 2" descr="http://www.ualberta.ca/~csps/JPPS8(1)/W.Tassaneeyakul/Figure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436513" cy="4724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6400800"/>
            <a:ext cx="838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Tassaneeyakul W et al. Steady-state bioequivalence of clozapine tablet in schizophrenic patients.  J Pharm Pharmaceutic Sci 8, 47, 2005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57EF-D263-EC41-9EEF-509C228E3EB5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0F894-7109-FA41-849A-891E78A8F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802492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245EE-E794-4A40-ACEA-5FE1D3CA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drugs that are cleared by kidney, kidney function will affect exposure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C21BC-8E45-914B-B1A1-594F41EC3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108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FDC4C-EC4F-B344-9430-9554E89C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29374"/>
            <a:ext cx="5453996" cy="4239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81643-6342-3E47-8075-A0115E775116}"/>
              </a:ext>
            </a:extLst>
          </p:cNvPr>
          <p:cNvSpPr txBox="1"/>
          <p:nvPr/>
        </p:nvSpPr>
        <p:spPr>
          <a:xfrm>
            <a:off x="5591754" y="2075133"/>
            <a:ext cx="260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 Measure of     kidney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74FE4-7496-9145-B509-0791B43D737A}"/>
              </a:ext>
            </a:extLst>
          </p:cNvPr>
          <p:cNvSpPr txBox="1"/>
          <p:nvPr/>
        </p:nvSpPr>
        <p:spPr>
          <a:xfrm>
            <a:off x="2815703" y="6220012"/>
            <a:ext cx="305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Roland and Tozer, Figure 13-14</a:t>
            </a:r>
          </a:p>
        </p:txBody>
      </p:sp>
    </p:spTree>
    <p:extLst>
      <p:ext uri="{BB962C8B-B14F-4D97-AF65-F5344CB8AC3E}">
        <p14:creationId xmlns:p14="http://schemas.microsoft.com/office/powerpoint/2010/main" val="4060026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93D29-155B-8848-9A97-3B7A3B5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factors that may impact drug concentrations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8BF12E-509D-4D44-8ADB-86983FED0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109</a:t>
            </a:fld>
            <a:endParaRPr lang="uk-U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FB99D2-4950-7647-BAE2-A5DA2258D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28554"/>
              </p:ext>
            </p:extLst>
          </p:nvPr>
        </p:nvGraphicFramePr>
        <p:xfrm>
          <a:off x="685800" y="1832428"/>
          <a:ext cx="77724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4047046946"/>
                    </a:ext>
                  </a:extLst>
                </a:gridCol>
                <a:gridCol w="1571171">
                  <a:extLst>
                    <a:ext uri="{9D8B030D-6E8A-4147-A177-3AD203B41FA5}">
                      <a16:colId xmlns:a16="http://schemas.microsoft.com/office/drawing/2014/main" val="2697786502"/>
                    </a:ext>
                  </a:extLst>
                </a:gridCol>
                <a:gridCol w="3610429">
                  <a:extLst>
                    <a:ext uri="{9D8B030D-6E8A-4147-A177-3AD203B41FA5}">
                      <a16:colId xmlns:a16="http://schemas.microsoft.com/office/drawing/2014/main" val="22458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Mechanism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Liver and kidney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Small molecules that are cleared by liver and kidneys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88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CL,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Relates to size of patient (V) and metabolizing tissue (CL)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6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Comedications 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(e.g. CYP inhibitor)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Affects function of metabolizing enzyme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61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Comedications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(proton pump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inhib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F, 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Affects gut pH and how well it absorbs drugs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9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Taken with food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F, 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impacts how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01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Genetics (CYP variants)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Some CYPs are polyclonal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26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5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process of pharmacokinetics</a:t>
            </a:r>
            <a:br>
              <a:rPr lang="en-US" dirty="0"/>
            </a:br>
            <a:r>
              <a:rPr lang="en-US" dirty="0"/>
              <a:t>(ADME)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C5FAD3-BA67-A94D-95F8-AE0B6B1B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</a:t>
            </a:r>
            <a:r>
              <a:rPr lang="en-US" dirty="0"/>
              <a:t>bsorption</a:t>
            </a:r>
          </a:p>
          <a:p>
            <a:r>
              <a:rPr lang="en-US" u="sng" dirty="0"/>
              <a:t>D</a:t>
            </a:r>
            <a:r>
              <a:rPr lang="en-US" dirty="0"/>
              <a:t>istribution</a:t>
            </a:r>
          </a:p>
          <a:p>
            <a:r>
              <a:rPr lang="en-US" u="sng" dirty="0"/>
              <a:t>M</a:t>
            </a:r>
            <a:r>
              <a:rPr lang="en-US" dirty="0"/>
              <a:t>etabolism</a:t>
            </a:r>
          </a:p>
          <a:p>
            <a:r>
              <a:rPr lang="en-US" u="sng" dirty="0"/>
              <a:t>E</a:t>
            </a:r>
            <a:r>
              <a:rPr lang="en-US" dirty="0"/>
              <a:t>xcretion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FD625-1A7F-D54D-A735-621ECE5BD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2899924" y="1658055"/>
            <a:ext cx="3223039" cy="4872566"/>
          </a:xfrm>
          <a:prstGeom prst="rect">
            <a:avLst/>
          </a:prstGeom>
        </p:spPr>
      </p:pic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B66D8316-6F32-AC4F-9D2C-06CD2B486F7A}"/>
              </a:ext>
            </a:extLst>
          </p:cNvPr>
          <p:cNvSpPr/>
          <p:nvPr/>
        </p:nvSpPr>
        <p:spPr>
          <a:xfrm rot="2827355">
            <a:off x="5229245" y="1878473"/>
            <a:ext cx="436098" cy="1218355"/>
          </a:xfrm>
          <a:prstGeom prst="curvedLeftArrow">
            <a:avLst/>
          </a:prstGeom>
          <a:solidFill>
            <a:srgbClr val="5581A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3CE19-6F44-274B-A727-39723769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5222">
            <a:off x="5161377" y="1527755"/>
            <a:ext cx="913103" cy="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71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2F23C3-3993-CD4F-BDB7-93D7FBC5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E4B8A2-DB2C-834F-81CA-FB93F9A80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9CA3-6165-3740-90ED-0BF8A51CD9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73249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Acetaminophen Overdose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Acetaminophen </a:t>
            </a:r>
            <a:r>
              <a:rPr lang="en-US" altLang="en-US" sz="2800"/>
              <a:t>is Phase 2 conjugated </a:t>
            </a:r>
            <a:r>
              <a:rPr lang="en-US" altLang="en-US" sz="2800" dirty="0"/>
              <a:t>by glutathione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Large doses deplete the glutathione and sulfate pools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Toxic metabolite then binds to cellular macromolecules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Clinical course: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Nausea, vomiting (Day 1)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Hepatic enzymes 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, right upper quadrant sensitive to touch (Day 2 to 3)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Hepatic necrosis, possibly renal failure, and cardiac abnormalities (Days 3 to 5)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F5D69-84AE-8840-92EC-A27DFAF540C4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FE2C2-0644-F242-9F63-DE773292F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63950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5334000" y="1524000"/>
            <a:ext cx="3810000" cy="4454525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/>
            <a:r>
              <a:rPr lang="en-US" altLang="en-US"/>
              <a:t>Smallest dose recorded for hepatotoxicity in adults is 5.4 g</a:t>
            </a:r>
          </a:p>
          <a:p>
            <a:pPr fontAlgn="auto"/>
            <a:r>
              <a:rPr lang="en-US" altLang="en-US"/>
              <a:t>10 g is lethal</a:t>
            </a:r>
          </a:p>
          <a:p>
            <a:pPr fontAlgn="auto"/>
            <a:r>
              <a:rPr lang="en-US" altLang="en-US"/>
              <a:t>Therapy is targeted at repleneshing sulfate pools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9238" y="228600"/>
          <a:ext cx="5389562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ChemSketch" r:id="rId3" imgW="7190232" imgH="8641080" progId="ACD.ChemSketch.20">
                  <p:embed/>
                </p:oleObj>
              </mc:Choice>
              <mc:Fallback>
                <p:oleObj name="ChemSketch" r:id="rId3" imgW="7190232" imgH="8641080" progId="ACD.ChemSketch.20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228600"/>
                        <a:ext cx="5389562" cy="647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73974-F28E-2247-912D-6C366C3C82F3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7A860-D12F-5C4A-936D-447F56BFF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04805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Biliary Elimination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81328"/>
            <a:ext cx="4419600" cy="4525963"/>
          </a:xfrm>
        </p:spPr>
        <p:txBody>
          <a:bodyPr/>
          <a:lstStyle/>
          <a:p>
            <a:r>
              <a:rPr lang="en-US" dirty="0"/>
              <a:t>Bile is secreted from the liver 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gallbladder and to the the intestine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Bile aids absorption of fats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breaks down large fat globules into smaller ones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Drugs may be excreted by biliary route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831FE-8766-354B-B1D5-10AD78786467}"/>
              </a:ext>
            </a:extLst>
          </p:cNvPr>
          <p:cNvSpPr txBox="1"/>
          <p:nvPr/>
        </p:nvSpPr>
        <p:spPr>
          <a:xfrm>
            <a:off x="2918025" y="6517765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r>
              <a:rPr lang="en-US" sz="1400" dirty="0"/>
              <a:t> and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DBF9A-BC1E-264D-97F0-43AC6011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43" y="1295796"/>
            <a:ext cx="4249133" cy="424913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1A6A3A7-B012-D74B-BB00-EE4FAA1DC38E}"/>
              </a:ext>
            </a:extLst>
          </p:cNvPr>
          <p:cNvSpPr/>
          <p:nvPr/>
        </p:nvSpPr>
        <p:spPr>
          <a:xfrm>
            <a:off x="4635368" y="1263917"/>
            <a:ext cx="3514720" cy="1691318"/>
          </a:xfrm>
          <a:custGeom>
            <a:avLst/>
            <a:gdLst>
              <a:gd name="connsiteX0" fmla="*/ 2413512 w 3632712"/>
              <a:gd name="connsiteY0" fmla="*/ 933763 h 1689137"/>
              <a:gd name="connsiteX1" fmla="*/ 2665303 w 3632712"/>
              <a:gd name="connsiteY1" fmla="*/ 973519 h 1689137"/>
              <a:gd name="connsiteX2" fmla="*/ 2930347 w 3632712"/>
              <a:gd name="connsiteY2" fmla="*/ 894006 h 1689137"/>
              <a:gd name="connsiteX3" fmla="*/ 3115877 w 3632712"/>
              <a:gd name="connsiteY3" fmla="*/ 721728 h 1689137"/>
              <a:gd name="connsiteX4" fmla="*/ 3632712 w 3632712"/>
              <a:gd name="connsiteY4" fmla="*/ 45867 h 1689137"/>
              <a:gd name="connsiteX5" fmla="*/ 279912 w 3632712"/>
              <a:gd name="connsiteY5" fmla="*/ 59119 h 1689137"/>
              <a:gd name="connsiteX6" fmla="*/ 173895 w 3632712"/>
              <a:gd name="connsiteY6" fmla="*/ 98876 h 1689137"/>
              <a:gd name="connsiteX7" fmla="*/ 120886 w 3632712"/>
              <a:gd name="connsiteY7" fmla="*/ 642215 h 1689137"/>
              <a:gd name="connsiteX8" fmla="*/ 279912 w 3632712"/>
              <a:gd name="connsiteY8" fmla="*/ 1212059 h 1689137"/>
              <a:gd name="connsiteX9" fmla="*/ 717234 w 3632712"/>
              <a:gd name="connsiteY9" fmla="*/ 1569867 h 1689137"/>
              <a:gd name="connsiteX10" fmla="*/ 1048538 w 3632712"/>
              <a:gd name="connsiteY10" fmla="*/ 1689137 h 1689137"/>
              <a:gd name="connsiteX11" fmla="*/ 1075042 w 3632712"/>
              <a:gd name="connsiteY11" fmla="*/ 1556615 h 1689137"/>
              <a:gd name="connsiteX12" fmla="*/ 1022034 w 3632712"/>
              <a:gd name="connsiteY12" fmla="*/ 1516859 h 1689137"/>
              <a:gd name="connsiteX13" fmla="*/ 942521 w 3632712"/>
              <a:gd name="connsiteY13" fmla="*/ 1410841 h 1689137"/>
              <a:gd name="connsiteX14" fmla="*/ 916016 w 3632712"/>
              <a:gd name="connsiteY14" fmla="*/ 1159050 h 1689137"/>
              <a:gd name="connsiteX15" fmla="*/ 1141303 w 3632712"/>
              <a:gd name="connsiteY15" fmla="*/ 801241 h 1689137"/>
              <a:gd name="connsiteX16" fmla="*/ 1658138 w 3632712"/>
              <a:gd name="connsiteY16" fmla="*/ 642215 h 1689137"/>
              <a:gd name="connsiteX17" fmla="*/ 1750903 w 3632712"/>
              <a:gd name="connsiteY17" fmla="*/ 774737 h 1689137"/>
              <a:gd name="connsiteX18" fmla="*/ 1989442 w 3632712"/>
              <a:gd name="connsiteY18" fmla="*/ 814493 h 1689137"/>
              <a:gd name="connsiteX19" fmla="*/ 2082208 w 3632712"/>
              <a:gd name="connsiteY19" fmla="*/ 907259 h 1689137"/>
              <a:gd name="connsiteX20" fmla="*/ 2121964 w 3632712"/>
              <a:gd name="connsiteY20" fmla="*/ 920511 h 1689137"/>
              <a:gd name="connsiteX21" fmla="*/ 2227982 w 3632712"/>
              <a:gd name="connsiteY21" fmla="*/ 907259 h 1689137"/>
              <a:gd name="connsiteX22" fmla="*/ 2174973 w 3632712"/>
              <a:gd name="connsiteY22" fmla="*/ 681972 h 1689137"/>
              <a:gd name="connsiteX23" fmla="*/ 2333999 w 3632712"/>
              <a:gd name="connsiteY23" fmla="*/ 668719 h 1689137"/>
              <a:gd name="connsiteX24" fmla="*/ 2320747 w 3632712"/>
              <a:gd name="connsiteY24" fmla="*/ 827745 h 1689137"/>
              <a:gd name="connsiteX25" fmla="*/ 2466521 w 3632712"/>
              <a:gd name="connsiteY25" fmla="*/ 708476 h 1689137"/>
              <a:gd name="connsiteX26" fmla="*/ 2572538 w 3632712"/>
              <a:gd name="connsiteY26" fmla="*/ 801241 h 1689137"/>
              <a:gd name="connsiteX27" fmla="*/ 2413512 w 3632712"/>
              <a:gd name="connsiteY27" fmla="*/ 933763 h 1689137"/>
              <a:gd name="connsiteX0" fmla="*/ 2409372 w 3628572"/>
              <a:gd name="connsiteY0" fmla="*/ 935944 h 1691318"/>
              <a:gd name="connsiteX1" fmla="*/ 2661163 w 3628572"/>
              <a:gd name="connsiteY1" fmla="*/ 975700 h 1691318"/>
              <a:gd name="connsiteX2" fmla="*/ 2926207 w 3628572"/>
              <a:gd name="connsiteY2" fmla="*/ 896187 h 1691318"/>
              <a:gd name="connsiteX3" fmla="*/ 3111737 w 3628572"/>
              <a:gd name="connsiteY3" fmla="*/ 723909 h 1691318"/>
              <a:gd name="connsiteX4" fmla="*/ 3628572 w 3628572"/>
              <a:gd name="connsiteY4" fmla="*/ 48048 h 1691318"/>
              <a:gd name="connsiteX5" fmla="*/ 275772 w 3628572"/>
              <a:gd name="connsiteY5" fmla="*/ 61300 h 1691318"/>
              <a:gd name="connsiteX6" fmla="*/ 180641 w 3628572"/>
              <a:gd name="connsiteY6" fmla="*/ 111943 h 1691318"/>
              <a:gd name="connsiteX7" fmla="*/ 116746 w 3628572"/>
              <a:gd name="connsiteY7" fmla="*/ 644396 h 1691318"/>
              <a:gd name="connsiteX8" fmla="*/ 275772 w 3628572"/>
              <a:gd name="connsiteY8" fmla="*/ 1214240 h 1691318"/>
              <a:gd name="connsiteX9" fmla="*/ 713094 w 3628572"/>
              <a:gd name="connsiteY9" fmla="*/ 1572048 h 1691318"/>
              <a:gd name="connsiteX10" fmla="*/ 1044398 w 3628572"/>
              <a:gd name="connsiteY10" fmla="*/ 1691318 h 1691318"/>
              <a:gd name="connsiteX11" fmla="*/ 1070902 w 3628572"/>
              <a:gd name="connsiteY11" fmla="*/ 1558796 h 1691318"/>
              <a:gd name="connsiteX12" fmla="*/ 1017894 w 3628572"/>
              <a:gd name="connsiteY12" fmla="*/ 1519040 h 1691318"/>
              <a:gd name="connsiteX13" fmla="*/ 938381 w 3628572"/>
              <a:gd name="connsiteY13" fmla="*/ 1413022 h 1691318"/>
              <a:gd name="connsiteX14" fmla="*/ 911876 w 3628572"/>
              <a:gd name="connsiteY14" fmla="*/ 1161231 h 1691318"/>
              <a:gd name="connsiteX15" fmla="*/ 1137163 w 3628572"/>
              <a:gd name="connsiteY15" fmla="*/ 803422 h 1691318"/>
              <a:gd name="connsiteX16" fmla="*/ 1653998 w 3628572"/>
              <a:gd name="connsiteY16" fmla="*/ 644396 h 1691318"/>
              <a:gd name="connsiteX17" fmla="*/ 1746763 w 3628572"/>
              <a:gd name="connsiteY17" fmla="*/ 776918 h 1691318"/>
              <a:gd name="connsiteX18" fmla="*/ 1985302 w 3628572"/>
              <a:gd name="connsiteY18" fmla="*/ 816674 h 1691318"/>
              <a:gd name="connsiteX19" fmla="*/ 2078068 w 3628572"/>
              <a:gd name="connsiteY19" fmla="*/ 909440 h 1691318"/>
              <a:gd name="connsiteX20" fmla="*/ 2117824 w 3628572"/>
              <a:gd name="connsiteY20" fmla="*/ 922692 h 1691318"/>
              <a:gd name="connsiteX21" fmla="*/ 2223842 w 3628572"/>
              <a:gd name="connsiteY21" fmla="*/ 909440 h 1691318"/>
              <a:gd name="connsiteX22" fmla="*/ 2170833 w 3628572"/>
              <a:gd name="connsiteY22" fmla="*/ 684153 h 1691318"/>
              <a:gd name="connsiteX23" fmla="*/ 2329859 w 3628572"/>
              <a:gd name="connsiteY23" fmla="*/ 670900 h 1691318"/>
              <a:gd name="connsiteX24" fmla="*/ 2316607 w 3628572"/>
              <a:gd name="connsiteY24" fmla="*/ 829926 h 1691318"/>
              <a:gd name="connsiteX25" fmla="*/ 2462381 w 3628572"/>
              <a:gd name="connsiteY25" fmla="*/ 710657 h 1691318"/>
              <a:gd name="connsiteX26" fmla="*/ 2568398 w 3628572"/>
              <a:gd name="connsiteY26" fmla="*/ 803422 h 1691318"/>
              <a:gd name="connsiteX27" fmla="*/ 2409372 w 3628572"/>
              <a:gd name="connsiteY27" fmla="*/ 935944 h 1691318"/>
              <a:gd name="connsiteX0" fmla="*/ 2409372 w 3628572"/>
              <a:gd name="connsiteY0" fmla="*/ 935944 h 1691318"/>
              <a:gd name="connsiteX1" fmla="*/ 2661163 w 3628572"/>
              <a:gd name="connsiteY1" fmla="*/ 975700 h 1691318"/>
              <a:gd name="connsiteX2" fmla="*/ 2926207 w 3628572"/>
              <a:gd name="connsiteY2" fmla="*/ 896187 h 1691318"/>
              <a:gd name="connsiteX3" fmla="*/ 3111737 w 3628572"/>
              <a:gd name="connsiteY3" fmla="*/ 723909 h 1691318"/>
              <a:gd name="connsiteX4" fmla="*/ 3628572 w 3628572"/>
              <a:gd name="connsiteY4" fmla="*/ 48048 h 1691318"/>
              <a:gd name="connsiteX5" fmla="*/ 275772 w 3628572"/>
              <a:gd name="connsiteY5" fmla="*/ 61300 h 1691318"/>
              <a:gd name="connsiteX6" fmla="*/ 180641 w 3628572"/>
              <a:gd name="connsiteY6" fmla="*/ 111943 h 1691318"/>
              <a:gd name="connsiteX7" fmla="*/ 116746 w 3628572"/>
              <a:gd name="connsiteY7" fmla="*/ 644396 h 1691318"/>
              <a:gd name="connsiteX8" fmla="*/ 275772 w 3628572"/>
              <a:gd name="connsiteY8" fmla="*/ 1214240 h 1691318"/>
              <a:gd name="connsiteX9" fmla="*/ 713094 w 3628572"/>
              <a:gd name="connsiteY9" fmla="*/ 1572048 h 1691318"/>
              <a:gd name="connsiteX10" fmla="*/ 1044398 w 3628572"/>
              <a:gd name="connsiteY10" fmla="*/ 1691318 h 1691318"/>
              <a:gd name="connsiteX11" fmla="*/ 1070902 w 3628572"/>
              <a:gd name="connsiteY11" fmla="*/ 1558796 h 1691318"/>
              <a:gd name="connsiteX12" fmla="*/ 1017894 w 3628572"/>
              <a:gd name="connsiteY12" fmla="*/ 1519040 h 1691318"/>
              <a:gd name="connsiteX13" fmla="*/ 938381 w 3628572"/>
              <a:gd name="connsiteY13" fmla="*/ 1413022 h 1691318"/>
              <a:gd name="connsiteX14" fmla="*/ 911876 w 3628572"/>
              <a:gd name="connsiteY14" fmla="*/ 1161231 h 1691318"/>
              <a:gd name="connsiteX15" fmla="*/ 1137163 w 3628572"/>
              <a:gd name="connsiteY15" fmla="*/ 803422 h 1691318"/>
              <a:gd name="connsiteX16" fmla="*/ 1653998 w 3628572"/>
              <a:gd name="connsiteY16" fmla="*/ 644396 h 1691318"/>
              <a:gd name="connsiteX17" fmla="*/ 1746763 w 3628572"/>
              <a:gd name="connsiteY17" fmla="*/ 776918 h 1691318"/>
              <a:gd name="connsiteX18" fmla="*/ 1985302 w 3628572"/>
              <a:gd name="connsiteY18" fmla="*/ 816674 h 1691318"/>
              <a:gd name="connsiteX19" fmla="*/ 2078068 w 3628572"/>
              <a:gd name="connsiteY19" fmla="*/ 909440 h 1691318"/>
              <a:gd name="connsiteX20" fmla="*/ 2117824 w 3628572"/>
              <a:gd name="connsiteY20" fmla="*/ 922692 h 1691318"/>
              <a:gd name="connsiteX21" fmla="*/ 2223842 w 3628572"/>
              <a:gd name="connsiteY21" fmla="*/ 909440 h 1691318"/>
              <a:gd name="connsiteX22" fmla="*/ 2170833 w 3628572"/>
              <a:gd name="connsiteY22" fmla="*/ 684153 h 1691318"/>
              <a:gd name="connsiteX23" fmla="*/ 2329859 w 3628572"/>
              <a:gd name="connsiteY23" fmla="*/ 670900 h 1691318"/>
              <a:gd name="connsiteX24" fmla="*/ 2316607 w 3628572"/>
              <a:gd name="connsiteY24" fmla="*/ 829926 h 1691318"/>
              <a:gd name="connsiteX25" fmla="*/ 2462381 w 3628572"/>
              <a:gd name="connsiteY25" fmla="*/ 710657 h 1691318"/>
              <a:gd name="connsiteX26" fmla="*/ 2568398 w 3628572"/>
              <a:gd name="connsiteY26" fmla="*/ 803422 h 1691318"/>
              <a:gd name="connsiteX27" fmla="*/ 2409372 w 3628572"/>
              <a:gd name="connsiteY27" fmla="*/ 935944 h 1691318"/>
              <a:gd name="connsiteX0" fmla="*/ 2500332 w 3719532"/>
              <a:gd name="connsiteY0" fmla="*/ 935944 h 1691318"/>
              <a:gd name="connsiteX1" fmla="*/ 2752123 w 3719532"/>
              <a:gd name="connsiteY1" fmla="*/ 975700 h 1691318"/>
              <a:gd name="connsiteX2" fmla="*/ 3017167 w 3719532"/>
              <a:gd name="connsiteY2" fmla="*/ 896187 h 1691318"/>
              <a:gd name="connsiteX3" fmla="*/ 3202697 w 3719532"/>
              <a:gd name="connsiteY3" fmla="*/ 723909 h 1691318"/>
              <a:gd name="connsiteX4" fmla="*/ 3719532 w 3719532"/>
              <a:gd name="connsiteY4" fmla="*/ 48048 h 1691318"/>
              <a:gd name="connsiteX5" fmla="*/ 366732 w 3719532"/>
              <a:gd name="connsiteY5" fmla="*/ 61300 h 1691318"/>
              <a:gd name="connsiteX6" fmla="*/ 271601 w 3719532"/>
              <a:gd name="connsiteY6" fmla="*/ 111943 h 1691318"/>
              <a:gd name="connsiteX7" fmla="*/ 207706 w 3719532"/>
              <a:gd name="connsiteY7" fmla="*/ 644396 h 1691318"/>
              <a:gd name="connsiteX8" fmla="*/ 366732 w 3719532"/>
              <a:gd name="connsiteY8" fmla="*/ 1214240 h 1691318"/>
              <a:gd name="connsiteX9" fmla="*/ 804054 w 3719532"/>
              <a:gd name="connsiteY9" fmla="*/ 1572048 h 1691318"/>
              <a:gd name="connsiteX10" fmla="*/ 1135358 w 3719532"/>
              <a:gd name="connsiteY10" fmla="*/ 1691318 h 1691318"/>
              <a:gd name="connsiteX11" fmla="*/ 1161862 w 3719532"/>
              <a:gd name="connsiteY11" fmla="*/ 1558796 h 1691318"/>
              <a:gd name="connsiteX12" fmla="*/ 1108854 w 3719532"/>
              <a:gd name="connsiteY12" fmla="*/ 1519040 h 1691318"/>
              <a:gd name="connsiteX13" fmla="*/ 1029341 w 3719532"/>
              <a:gd name="connsiteY13" fmla="*/ 1413022 h 1691318"/>
              <a:gd name="connsiteX14" fmla="*/ 1002836 w 3719532"/>
              <a:gd name="connsiteY14" fmla="*/ 1161231 h 1691318"/>
              <a:gd name="connsiteX15" fmla="*/ 1228123 w 3719532"/>
              <a:gd name="connsiteY15" fmla="*/ 803422 h 1691318"/>
              <a:gd name="connsiteX16" fmla="*/ 1744958 w 3719532"/>
              <a:gd name="connsiteY16" fmla="*/ 644396 h 1691318"/>
              <a:gd name="connsiteX17" fmla="*/ 1837723 w 3719532"/>
              <a:gd name="connsiteY17" fmla="*/ 776918 h 1691318"/>
              <a:gd name="connsiteX18" fmla="*/ 2076262 w 3719532"/>
              <a:gd name="connsiteY18" fmla="*/ 816674 h 1691318"/>
              <a:gd name="connsiteX19" fmla="*/ 2169028 w 3719532"/>
              <a:gd name="connsiteY19" fmla="*/ 909440 h 1691318"/>
              <a:gd name="connsiteX20" fmla="*/ 2208784 w 3719532"/>
              <a:gd name="connsiteY20" fmla="*/ 922692 h 1691318"/>
              <a:gd name="connsiteX21" fmla="*/ 2314802 w 3719532"/>
              <a:gd name="connsiteY21" fmla="*/ 909440 h 1691318"/>
              <a:gd name="connsiteX22" fmla="*/ 2261793 w 3719532"/>
              <a:gd name="connsiteY22" fmla="*/ 684153 h 1691318"/>
              <a:gd name="connsiteX23" fmla="*/ 2420819 w 3719532"/>
              <a:gd name="connsiteY23" fmla="*/ 670900 h 1691318"/>
              <a:gd name="connsiteX24" fmla="*/ 2407567 w 3719532"/>
              <a:gd name="connsiteY24" fmla="*/ 829926 h 1691318"/>
              <a:gd name="connsiteX25" fmla="*/ 2553341 w 3719532"/>
              <a:gd name="connsiteY25" fmla="*/ 710657 h 1691318"/>
              <a:gd name="connsiteX26" fmla="*/ 2659358 w 3719532"/>
              <a:gd name="connsiteY26" fmla="*/ 803422 h 1691318"/>
              <a:gd name="connsiteX27" fmla="*/ 2500332 w 3719532"/>
              <a:gd name="connsiteY27" fmla="*/ 935944 h 1691318"/>
              <a:gd name="connsiteX0" fmla="*/ 2500332 w 3719532"/>
              <a:gd name="connsiteY0" fmla="*/ 935944 h 1691318"/>
              <a:gd name="connsiteX1" fmla="*/ 2752123 w 3719532"/>
              <a:gd name="connsiteY1" fmla="*/ 975700 h 1691318"/>
              <a:gd name="connsiteX2" fmla="*/ 3017167 w 3719532"/>
              <a:gd name="connsiteY2" fmla="*/ 896187 h 1691318"/>
              <a:gd name="connsiteX3" fmla="*/ 3202697 w 3719532"/>
              <a:gd name="connsiteY3" fmla="*/ 723909 h 1691318"/>
              <a:gd name="connsiteX4" fmla="*/ 3719532 w 3719532"/>
              <a:gd name="connsiteY4" fmla="*/ 48048 h 1691318"/>
              <a:gd name="connsiteX5" fmla="*/ 366732 w 3719532"/>
              <a:gd name="connsiteY5" fmla="*/ 61300 h 1691318"/>
              <a:gd name="connsiteX6" fmla="*/ 271601 w 3719532"/>
              <a:gd name="connsiteY6" fmla="*/ 111943 h 1691318"/>
              <a:gd name="connsiteX7" fmla="*/ 207706 w 3719532"/>
              <a:gd name="connsiteY7" fmla="*/ 644396 h 1691318"/>
              <a:gd name="connsiteX8" fmla="*/ 366732 w 3719532"/>
              <a:gd name="connsiteY8" fmla="*/ 1214240 h 1691318"/>
              <a:gd name="connsiteX9" fmla="*/ 804054 w 3719532"/>
              <a:gd name="connsiteY9" fmla="*/ 1572048 h 1691318"/>
              <a:gd name="connsiteX10" fmla="*/ 1135358 w 3719532"/>
              <a:gd name="connsiteY10" fmla="*/ 1691318 h 1691318"/>
              <a:gd name="connsiteX11" fmla="*/ 1161862 w 3719532"/>
              <a:gd name="connsiteY11" fmla="*/ 1558796 h 1691318"/>
              <a:gd name="connsiteX12" fmla="*/ 1108854 w 3719532"/>
              <a:gd name="connsiteY12" fmla="*/ 1519040 h 1691318"/>
              <a:gd name="connsiteX13" fmla="*/ 1029341 w 3719532"/>
              <a:gd name="connsiteY13" fmla="*/ 1413022 h 1691318"/>
              <a:gd name="connsiteX14" fmla="*/ 1002836 w 3719532"/>
              <a:gd name="connsiteY14" fmla="*/ 1161231 h 1691318"/>
              <a:gd name="connsiteX15" fmla="*/ 1228123 w 3719532"/>
              <a:gd name="connsiteY15" fmla="*/ 803422 h 1691318"/>
              <a:gd name="connsiteX16" fmla="*/ 1744958 w 3719532"/>
              <a:gd name="connsiteY16" fmla="*/ 644396 h 1691318"/>
              <a:gd name="connsiteX17" fmla="*/ 1837723 w 3719532"/>
              <a:gd name="connsiteY17" fmla="*/ 776918 h 1691318"/>
              <a:gd name="connsiteX18" fmla="*/ 2076262 w 3719532"/>
              <a:gd name="connsiteY18" fmla="*/ 816674 h 1691318"/>
              <a:gd name="connsiteX19" fmla="*/ 2169028 w 3719532"/>
              <a:gd name="connsiteY19" fmla="*/ 909440 h 1691318"/>
              <a:gd name="connsiteX20" fmla="*/ 2208784 w 3719532"/>
              <a:gd name="connsiteY20" fmla="*/ 922692 h 1691318"/>
              <a:gd name="connsiteX21" fmla="*/ 2314802 w 3719532"/>
              <a:gd name="connsiteY21" fmla="*/ 909440 h 1691318"/>
              <a:gd name="connsiteX22" fmla="*/ 2261793 w 3719532"/>
              <a:gd name="connsiteY22" fmla="*/ 684153 h 1691318"/>
              <a:gd name="connsiteX23" fmla="*/ 2420819 w 3719532"/>
              <a:gd name="connsiteY23" fmla="*/ 670900 h 1691318"/>
              <a:gd name="connsiteX24" fmla="*/ 2407567 w 3719532"/>
              <a:gd name="connsiteY24" fmla="*/ 829926 h 1691318"/>
              <a:gd name="connsiteX25" fmla="*/ 2553341 w 3719532"/>
              <a:gd name="connsiteY25" fmla="*/ 710657 h 1691318"/>
              <a:gd name="connsiteX26" fmla="*/ 2659358 w 3719532"/>
              <a:gd name="connsiteY26" fmla="*/ 803422 h 1691318"/>
              <a:gd name="connsiteX27" fmla="*/ 2500332 w 3719532"/>
              <a:gd name="connsiteY27" fmla="*/ 935944 h 1691318"/>
              <a:gd name="connsiteX0" fmla="*/ 2346861 w 3566061"/>
              <a:gd name="connsiteY0" fmla="*/ 935944 h 1691318"/>
              <a:gd name="connsiteX1" fmla="*/ 2598652 w 3566061"/>
              <a:gd name="connsiteY1" fmla="*/ 975700 h 1691318"/>
              <a:gd name="connsiteX2" fmla="*/ 2863696 w 3566061"/>
              <a:gd name="connsiteY2" fmla="*/ 896187 h 1691318"/>
              <a:gd name="connsiteX3" fmla="*/ 3049226 w 3566061"/>
              <a:gd name="connsiteY3" fmla="*/ 723909 h 1691318"/>
              <a:gd name="connsiteX4" fmla="*/ 3566061 w 3566061"/>
              <a:gd name="connsiteY4" fmla="*/ 48048 h 1691318"/>
              <a:gd name="connsiteX5" fmla="*/ 213261 w 3566061"/>
              <a:gd name="connsiteY5" fmla="*/ 61300 h 1691318"/>
              <a:gd name="connsiteX6" fmla="*/ 118130 w 3566061"/>
              <a:gd name="connsiteY6" fmla="*/ 111943 h 1691318"/>
              <a:gd name="connsiteX7" fmla="*/ 54235 w 3566061"/>
              <a:gd name="connsiteY7" fmla="*/ 644396 h 1691318"/>
              <a:gd name="connsiteX8" fmla="*/ 213261 w 3566061"/>
              <a:gd name="connsiteY8" fmla="*/ 1214240 h 1691318"/>
              <a:gd name="connsiteX9" fmla="*/ 650583 w 3566061"/>
              <a:gd name="connsiteY9" fmla="*/ 1572048 h 1691318"/>
              <a:gd name="connsiteX10" fmla="*/ 981887 w 3566061"/>
              <a:gd name="connsiteY10" fmla="*/ 1691318 h 1691318"/>
              <a:gd name="connsiteX11" fmla="*/ 1008391 w 3566061"/>
              <a:gd name="connsiteY11" fmla="*/ 1558796 h 1691318"/>
              <a:gd name="connsiteX12" fmla="*/ 955383 w 3566061"/>
              <a:gd name="connsiteY12" fmla="*/ 1519040 h 1691318"/>
              <a:gd name="connsiteX13" fmla="*/ 875870 w 3566061"/>
              <a:gd name="connsiteY13" fmla="*/ 1413022 h 1691318"/>
              <a:gd name="connsiteX14" fmla="*/ 849365 w 3566061"/>
              <a:gd name="connsiteY14" fmla="*/ 1161231 h 1691318"/>
              <a:gd name="connsiteX15" fmla="*/ 1074652 w 3566061"/>
              <a:gd name="connsiteY15" fmla="*/ 803422 h 1691318"/>
              <a:gd name="connsiteX16" fmla="*/ 1591487 w 3566061"/>
              <a:gd name="connsiteY16" fmla="*/ 644396 h 1691318"/>
              <a:gd name="connsiteX17" fmla="*/ 1684252 w 3566061"/>
              <a:gd name="connsiteY17" fmla="*/ 776918 h 1691318"/>
              <a:gd name="connsiteX18" fmla="*/ 1922791 w 3566061"/>
              <a:gd name="connsiteY18" fmla="*/ 816674 h 1691318"/>
              <a:gd name="connsiteX19" fmla="*/ 2015557 w 3566061"/>
              <a:gd name="connsiteY19" fmla="*/ 909440 h 1691318"/>
              <a:gd name="connsiteX20" fmla="*/ 2055313 w 3566061"/>
              <a:gd name="connsiteY20" fmla="*/ 922692 h 1691318"/>
              <a:gd name="connsiteX21" fmla="*/ 2161331 w 3566061"/>
              <a:gd name="connsiteY21" fmla="*/ 909440 h 1691318"/>
              <a:gd name="connsiteX22" fmla="*/ 2108322 w 3566061"/>
              <a:gd name="connsiteY22" fmla="*/ 684153 h 1691318"/>
              <a:gd name="connsiteX23" fmla="*/ 2267348 w 3566061"/>
              <a:gd name="connsiteY23" fmla="*/ 670900 h 1691318"/>
              <a:gd name="connsiteX24" fmla="*/ 2254096 w 3566061"/>
              <a:gd name="connsiteY24" fmla="*/ 829926 h 1691318"/>
              <a:gd name="connsiteX25" fmla="*/ 2399870 w 3566061"/>
              <a:gd name="connsiteY25" fmla="*/ 710657 h 1691318"/>
              <a:gd name="connsiteX26" fmla="*/ 2505887 w 3566061"/>
              <a:gd name="connsiteY26" fmla="*/ 803422 h 1691318"/>
              <a:gd name="connsiteX27" fmla="*/ 2346861 w 3566061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40146 w 3514720"/>
              <a:gd name="connsiteY16" fmla="*/ 644396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23817 w 3514720"/>
              <a:gd name="connsiteY16" fmla="*/ 704267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23817 w 3514720"/>
              <a:gd name="connsiteY16" fmla="*/ 704267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14720" h="1691318">
                <a:moveTo>
                  <a:pt x="2295520" y="935944"/>
                </a:moveTo>
                <a:cubicBezTo>
                  <a:pt x="2310981" y="964657"/>
                  <a:pt x="2461172" y="982326"/>
                  <a:pt x="2547311" y="975700"/>
                </a:cubicBezTo>
                <a:cubicBezTo>
                  <a:pt x="2633450" y="969074"/>
                  <a:pt x="2737259" y="938152"/>
                  <a:pt x="2812355" y="896187"/>
                </a:cubicBezTo>
                <a:cubicBezTo>
                  <a:pt x="2887451" y="854222"/>
                  <a:pt x="2880824" y="865265"/>
                  <a:pt x="2997885" y="723909"/>
                </a:cubicBezTo>
                <a:cubicBezTo>
                  <a:pt x="3114946" y="582553"/>
                  <a:pt x="3514720" y="48048"/>
                  <a:pt x="3514720" y="48048"/>
                </a:cubicBezTo>
                <a:cubicBezTo>
                  <a:pt x="3042059" y="-62387"/>
                  <a:pt x="736575" y="50651"/>
                  <a:pt x="161920" y="61300"/>
                </a:cubicBezTo>
                <a:cubicBezTo>
                  <a:pt x="66237" y="110049"/>
                  <a:pt x="93293" y="85517"/>
                  <a:pt x="66789" y="111943"/>
                </a:cubicBezTo>
                <a:cubicBezTo>
                  <a:pt x="40285" y="209126"/>
                  <a:pt x="-12961" y="460680"/>
                  <a:pt x="2894" y="644396"/>
                </a:cubicBezTo>
                <a:cubicBezTo>
                  <a:pt x="18749" y="828112"/>
                  <a:pt x="62529" y="1059631"/>
                  <a:pt x="161920" y="1214240"/>
                </a:cubicBezTo>
                <a:cubicBezTo>
                  <a:pt x="261311" y="1368849"/>
                  <a:pt x="471138" y="1492535"/>
                  <a:pt x="599242" y="1572048"/>
                </a:cubicBezTo>
                <a:cubicBezTo>
                  <a:pt x="727346" y="1651561"/>
                  <a:pt x="930546" y="1691318"/>
                  <a:pt x="930546" y="1691318"/>
                </a:cubicBezTo>
                <a:cubicBezTo>
                  <a:pt x="990181" y="1689109"/>
                  <a:pt x="961467" y="1587509"/>
                  <a:pt x="957050" y="1558796"/>
                </a:cubicBezTo>
                <a:cubicBezTo>
                  <a:pt x="952633" y="1530083"/>
                  <a:pt x="926129" y="1543336"/>
                  <a:pt x="904042" y="1519040"/>
                </a:cubicBezTo>
                <a:cubicBezTo>
                  <a:pt x="881955" y="1494744"/>
                  <a:pt x="842199" y="1472657"/>
                  <a:pt x="824529" y="1413022"/>
                </a:cubicBezTo>
                <a:cubicBezTo>
                  <a:pt x="806859" y="1353387"/>
                  <a:pt x="764894" y="1262831"/>
                  <a:pt x="798024" y="1161231"/>
                </a:cubicBezTo>
                <a:cubicBezTo>
                  <a:pt x="831154" y="1059631"/>
                  <a:pt x="902345" y="879583"/>
                  <a:pt x="1023311" y="803422"/>
                </a:cubicBezTo>
                <a:cubicBezTo>
                  <a:pt x="1144277" y="727261"/>
                  <a:pt x="1433103" y="632484"/>
                  <a:pt x="1523817" y="704267"/>
                </a:cubicBezTo>
                <a:cubicBezTo>
                  <a:pt x="1614531" y="776050"/>
                  <a:pt x="1574972" y="758184"/>
                  <a:pt x="1632911" y="776918"/>
                </a:cubicBezTo>
                <a:cubicBezTo>
                  <a:pt x="1690850" y="795652"/>
                  <a:pt x="1816233" y="794587"/>
                  <a:pt x="1871450" y="816674"/>
                </a:cubicBezTo>
                <a:cubicBezTo>
                  <a:pt x="1926667" y="838761"/>
                  <a:pt x="1964216" y="909440"/>
                  <a:pt x="1964216" y="909440"/>
                </a:cubicBezTo>
                <a:cubicBezTo>
                  <a:pt x="1986303" y="927110"/>
                  <a:pt x="1979676" y="922692"/>
                  <a:pt x="2003972" y="922692"/>
                </a:cubicBezTo>
                <a:cubicBezTo>
                  <a:pt x="2028268" y="922692"/>
                  <a:pt x="2101155" y="949197"/>
                  <a:pt x="2109990" y="909440"/>
                </a:cubicBezTo>
                <a:cubicBezTo>
                  <a:pt x="2118825" y="869683"/>
                  <a:pt x="2039312" y="723910"/>
                  <a:pt x="2056981" y="684153"/>
                </a:cubicBezTo>
                <a:cubicBezTo>
                  <a:pt x="2074650" y="644396"/>
                  <a:pt x="2191711" y="646605"/>
                  <a:pt x="2216007" y="670900"/>
                </a:cubicBezTo>
                <a:cubicBezTo>
                  <a:pt x="2240303" y="695195"/>
                  <a:pt x="2180668" y="823300"/>
                  <a:pt x="2202755" y="829926"/>
                </a:cubicBezTo>
                <a:cubicBezTo>
                  <a:pt x="2224842" y="836552"/>
                  <a:pt x="2306564" y="715074"/>
                  <a:pt x="2348529" y="710657"/>
                </a:cubicBezTo>
                <a:cubicBezTo>
                  <a:pt x="2390494" y="706240"/>
                  <a:pt x="2458963" y="765874"/>
                  <a:pt x="2454546" y="803422"/>
                </a:cubicBezTo>
                <a:cubicBezTo>
                  <a:pt x="2450129" y="840970"/>
                  <a:pt x="2280059" y="907231"/>
                  <a:pt x="2295520" y="935944"/>
                </a:cubicBezTo>
                <a:close/>
              </a:path>
            </a:pathLst>
          </a:custGeom>
          <a:solidFill>
            <a:srgbClr val="FF7E79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32391-F66C-4D47-9A6F-36423B167181}"/>
              </a:ext>
            </a:extLst>
          </p:cNvPr>
          <p:cNvSpPr txBox="1"/>
          <p:nvPr/>
        </p:nvSpPr>
        <p:spPr>
          <a:xfrm>
            <a:off x="5935923" y="13765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94126-6F3D-0C4E-809F-4C2D601DDA67}"/>
              </a:ext>
            </a:extLst>
          </p:cNvPr>
          <p:cNvSpPr txBox="1"/>
          <p:nvPr/>
        </p:nvSpPr>
        <p:spPr>
          <a:xfrm>
            <a:off x="5558436" y="1999926"/>
            <a:ext cx="1213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Gall-</a:t>
            </a:r>
          </a:p>
          <a:p>
            <a:r>
              <a:rPr lang="en-US" sz="2400" dirty="0"/>
              <a:t>bladder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415F1-CDDF-0341-A80D-C1304E970011}"/>
              </a:ext>
            </a:extLst>
          </p:cNvPr>
          <p:cNvSpPr txBox="1"/>
          <p:nvPr/>
        </p:nvSpPr>
        <p:spPr>
          <a:xfrm>
            <a:off x="6336868" y="2646606"/>
            <a:ext cx="817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Bile</a:t>
            </a:r>
          </a:p>
          <a:p>
            <a:r>
              <a:rPr lang="en-US" sz="2400" dirty="0"/>
              <a:t>Duct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B7F84-C030-6E44-814C-5D8343FBBC04}"/>
              </a:ext>
            </a:extLst>
          </p:cNvPr>
          <p:cNvSpPr txBox="1"/>
          <p:nvPr/>
        </p:nvSpPr>
        <p:spPr>
          <a:xfrm>
            <a:off x="5935923" y="4095392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Intestine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AA74-BEED-4241-8B8B-0CD6004D0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868642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E192-2ABC-5340-9AEE-D9627169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two compartment model, “volume” is a function of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E1429-D267-A94A-B693-36F774F6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08760"/>
            <a:ext cx="8350625" cy="4526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Recall that volume relates amount in body to concentration measured in circulation.</a:t>
            </a:r>
          </a:p>
          <a:p>
            <a:r>
              <a:rPr lang="en-US" dirty="0"/>
              <a:t>For 1 compartment model: </a:t>
            </a:r>
          </a:p>
          <a:p>
            <a:pPr lvl="1"/>
            <a:r>
              <a:rPr lang="en-US" dirty="0"/>
              <a:t>C(t) = A(t)/V  </a:t>
            </a:r>
          </a:p>
          <a:p>
            <a:pPr lvl="1"/>
            <a:r>
              <a:rPr lang="en-US" dirty="0"/>
              <a:t>There is only one volume.</a:t>
            </a:r>
          </a:p>
          <a:p>
            <a:r>
              <a:rPr lang="en-US" dirty="0"/>
              <a:t>For a two compartment model with central CL, there are: </a:t>
            </a:r>
          </a:p>
          <a:p>
            <a:pPr lvl="1"/>
            <a:r>
              <a:rPr lang="en-US" dirty="0"/>
              <a:t>Two volume parameters: V</a:t>
            </a:r>
            <a:r>
              <a:rPr lang="en-US" baseline="-25000" dirty="0"/>
              <a:t>1</a:t>
            </a:r>
            <a:r>
              <a:rPr lang="en-US" dirty="0"/>
              <a:t> and V</a:t>
            </a:r>
            <a:r>
              <a:rPr lang="en-US" baseline="-25000" dirty="0"/>
              <a:t>2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There is also a volume function: C(t) = A(t)/V(t)</a:t>
            </a:r>
          </a:p>
          <a:p>
            <a:pPr lvl="1"/>
            <a:r>
              <a:rPr lang="en-US" dirty="0"/>
              <a:t>At time 0, C(0) = A(0)/V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After a single dose, at long times, C(t) = A(t)/V</a:t>
            </a:r>
            <a:r>
              <a:rPr lang="en-US" baseline="-25000" dirty="0"/>
              <a:t>z</a:t>
            </a:r>
            <a:r>
              <a:rPr lang="en-US" dirty="0"/>
              <a:t> where V</a:t>
            </a:r>
            <a:r>
              <a:rPr lang="en-US" baseline="-25000" dirty="0"/>
              <a:t>z</a:t>
            </a:r>
            <a:r>
              <a:rPr lang="en-US" dirty="0"/>
              <a:t> = CL/β</a:t>
            </a:r>
          </a:p>
          <a:p>
            <a:pPr lvl="1"/>
            <a:r>
              <a:rPr lang="en-US" dirty="0"/>
              <a:t>At steady state after multiple doses: </a:t>
            </a:r>
          </a:p>
          <a:p>
            <a:pPr lvl="2"/>
            <a:r>
              <a:rPr lang="en-US" sz="1800" dirty="0"/>
              <a:t>C(t</a:t>
            </a:r>
            <a:r>
              <a:rPr lang="en-US" sz="1800" baseline="-25000" dirty="0"/>
              <a:t>ss</a:t>
            </a:r>
            <a:r>
              <a:rPr lang="en-US" sz="1800" dirty="0"/>
              <a:t>) = A(t</a:t>
            </a:r>
            <a:r>
              <a:rPr lang="en-US" sz="1800" baseline="-25000" dirty="0"/>
              <a:t>ss</a:t>
            </a:r>
            <a:r>
              <a:rPr lang="en-US" sz="1800" dirty="0"/>
              <a:t>)/V</a:t>
            </a:r>
            <a:r>
              <a:rPr lang="en-US" sz="1800" baseline="-25000" dirty="0"/>
              <a:t>ss</a:t>
            </a:r>
            <a:r>
              <a:rPr lang="en-US" sz="1800" dirty="0"/>
              <a:t> where: V</a:t>
            </a:r>
            <a:r>
              <a:rPr lang="en-US" sz="1800" baseline="-25000" dirty="0"/>
              <a:t>ss</a:t>
            </a:r>
            <a:r>
              <a:rPr lang="en-US" sz="1800" dirty="0"/>
              <a:t> = V</a:t>
            </a:r>
            <a:r>
              <a:rPr lang="en-US" sz="1800" baseline="-25000" dirty="0"/>
              <a:t>1</a:t>
            </a:r>
            <a:r>
              <a:rPr lang="en-US" sz="1800" dirty="0"/>
              <a:t>·[1 + k</a:t>
            </a:r>
            <a:r>
              <a:rPr lang="en-US" sz="1800" baseline="-25000" dirty="0"/>
              <a:t>12</a:t>
            </a:r>
            <a:r>
              <a:rPr lang="en-US" sz="1800" dirty="0"/>
              <a:t>/k</a:t>
            </a:r>
            <a:r>
              <a:rPr lang="en-US" sz="1800" baseline="-25000" dirty="0"/>
              <a:t>21</a:t>
            </a:r>
            <a:r>
              <a:rPr lang="en-US" sz="18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2F83F-A258-0249-AE56-8BAB17A50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689967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E39F-738C-2C4A-B8A5-E6AAC44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derivation of V</a:t>
            </a:r>
            <a:r>
              <a:rPr lang="en-US" baseline="-25000" dirty="0"/>
              <a:t>z</a:t>
            </a:r>
            <a:r>
              <a:rPr lang="en-US" dirty="0"/>
              <a:t> and V</a:t>
            </a:r>
            <a:r>
              <a:rPr lang="en-US" baseline="-25000" dirty="0"/>
              <a:t>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FA24-FE70-F049-9065-D5C2A5B2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derivation, we start with the definition of V(t)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derive V</a:t>
            </a:r>
            <a:r>
              <a:rPr lang="en-US" baseline="-25000" dirty="0"/>
              <a:t>z</a:t>
            </a:r>
            <a:r>
              <a:rPr lang="en-US" dirty="0"/>
              <a:t> and V</a:t>
            </a:r>
            <a:r>
              <a:rPr lang="en-US" baseline="-25000" dirty="0"/>
              <a:t>ss</a:t>
            </a:r>
            <a:r>
              <a:rPr lang="en-US" dirty="0"/>
              <a:t>, we then:</a:t>
            </a:r>
          </a:p>
          <a:p>
            <a:pPr lvl="1"/>
            <a:r>
              <a:rPr lang="en-US" dirty="0"/>
              <a:t>Use the analytic expression for C(t) for the either single dose (V</a:t>
            </a:r>
            <a:r>
              <a:rPr lang="en-US" baseline="-25000" dirty="0"/>
              <a:t>z</a:t>
            </a:r>
            <a:r>
              <a:rPr lang="en-US" dirty="0"/>
              <a:t>) or multiple dose (V</a:t>
            </a:r>
            <a:r>
              <a:rPr lang="en-US" baseline="-25000" dirty="0"/>
              <a:t>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Take the limit as t</a:t>
            </a:r>
            <a:r>
              <a:rPr lang="en-US" dirty="0">
                <a:sym typeface="Wingdings" pitchFamily="2" charset="2"/>
              </a:rPr>
              <a:t>∞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26169-EB4F-D446-8293-7D2F2487F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115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2223-B80B-CA49-8191-AEE92AD35978}"/>
                  </a:ext>
                </a:extLst>
              </p:cNvPr>
              <p:cNvSpPr txBox="1"/>
              <p:nvPr/>
            </p:nvSpPr>
            <p:spPr>
              <a:xfrm>
                <a:off x="1136276" y="2232882"/>
                <a:ext cx="7113742" cy="927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𝐷𝑜𝑠𝑒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2223-B80B-CA49-8191-AEE92AD3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76" y="2232882"/>
                <a:ext cx="7113742" cy="927177"/>
              </a:xfrm>
              <a:prstGeom prst="rect">
                <a:avLst/>
              </a:prstGeom>
              <a:blipFill>
                <a:blip r:embed="rId2"/>
                <a:stretch>
                  <a:fillRect l="-178" t="-154054" r="-178" b="-2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5458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A7A0B5-238A-F34D-9438-272996162D9A}"/>
              </a:ext>
            </a:extLst>
          </p:cNvPr>
          <p:cNvSpPr/>
          <p:nvPr/>
        </p:nvSpPr>
        <p:spPr>
          <a:xfrm>
            <a:off x="6533323" y="6167735"/>
            <a:ext cx="2120348" cy="575965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F9D1-52FA-B24E-8A8A-393755A8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F0CE8-57F6-0845-9915-6CE156BC6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116</a:t>
            </a:fld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4C955-1B6D-0C43-8995-21132F24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97" y="1493552"/>
            <a:ext cx="3392557" cy="4526280"/>
          </a:xfrm>
        </p:spPr>
        <p:txBody>
          <a:bodyPr/>
          <a:lstStyle/>
          <a:p>
            <a:r>
              <a:rPr lang="en-US" dirty="0"/>
              <a:t>Let N = number of shapes (sticks, squares or cubes) needed to cover a big shape.</a:t>
            </a:r>
          </a:p>
          <a:p>
            <a:r>
              <a:rPr lang="en-US" dirty="0"/>
              <a:t>Now reduce the length of each side of shape by a factor </a:t>
            </a:r>
            <a:r>
              <a:rPr lang="en-US" dirty="0" err="1"/>
              <a:t>ε</a:t>
            </a:r>
            <a:r>
              <a:rPr lang="en-US" dirty="0"/>
              <a:t> (e.g. 1/3)</a:t>
            </a:r>
          </a:p>
          <a:p>
            <a:r>
              <a:rPr lang="en-US" dirty="0"/>
              <a:t>Then the dimension (D) is such that: </a:t>
            </a:r>
            <a:r>
              <a:rPr lang="en-US" b="1" dirty="0"/>
              <a:t>N ~ </a:t>
            </a:r>
            <a:r>
              <a:rPr lang="en-US" b="1" dirty="0" err="1"/>
              <a:t>ε</a:t>
            </a:r>
            <a:r>
              <a:rPr lang="en-US" b="1" baseline="30000" dirty="0"/>
              <a:t>-D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C5C73-6A0F-3B4A-9FCE-AB2BB50086C5}"/>
              </a:ext>
            </a:extLst>
          </p:cNvPr>
          <p:cNvSpPr/>
          <p:nvPr/>
        </p:nvSpPr>
        <p:spPr>
          <a:xfrm>
            <a:off x="4077957" y="3180090"/>
            <a:ext cx="67839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256E3-D8AE-5C44-9EDB-22A75737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356" y="1288485"/>
            <a:ext cx="4694584" cy="4694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02A30-D48D-7A4D-AEB8-1844B0C05B5F}"/>
              </a:ext>
            </a:extLst>
          </p:cNvPr>
          <p:cNvSpPr/>
          <p:nvPr/>
        </p:nvSpPr>
        <p:spPr>
          <a:xfrm>
            <a:off x="3483352" y="1839992"/>
            <a:ext cx="67839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3EB5B6-F36E-A742-8A5E-BC6958509E84}"/>
              </a:ext>
            </a:extLst>
          </p:cNvPr>
          <p:cNvSpPr/>
          <p:nvPr/>
        </p:nvSpPr>
        <p:spPr>
          <a:xfrm>
            <a:off x="3483352" y="3191714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1/2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B86092-C8DF-D948-A03A-154C34E260FF}"/>
              </a:ext>
            </a:extLst>
          </p:cNvPr>
          <p:cNvSpPr/>
          <p:nvPr/>
        </p:nvSpPr>
        <p:spPr>
          <a:xfrm>
            <a:off x="3483352" y="4781391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1/3</a:t>
            </a:r>
          </a:p>
        </p:txBody>
      </p:sp>
    </p:spTree>
    <p:extLst>
      <p:ext uri="{BB962C8B-B14F-4D97-AF65-F5344CB8AC3E}">
        <p14:creationId xmlns:p14="http://schemas.microsoft.com/office/powerpoint/2010/main" val="254732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A7A0B5-238A-F34D-9438-272996162D9A}"/>
              </a:ext>
            </a:extLst>
          </p:cNvPr>
          <p:cNvSpPr/>
          <p:nvPr/>
        </p:nvSpPr>
        <p:spPr>
          <a:xfrm>
            <a:off x="6533323" y="6167735"/>
            <a:ext cx="2120348" cy="575965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F9D1-52FA-B24E-8A8A-393755A8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normal shapes, surface area relates to weight by 2/3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F0CE8-57F6-0845-9915-6CE156BC6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117</a:t>
            </a:fld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4C955-1B6D-0C43-8995-21132F24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60" y="2103120"/>
            <a:ext cx="3819940" cy="4526280"/>
          </a:xfrm>
        </p:spPr>
        <p:txBody>
          <a:bodyPr/>
          <a:lstStyle/>
          <a:p>
            <a:r>
              <a:rPr lang="en-US" dirty="0"/>
              <a:t>Cube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SA = 6L</a:t>
            </a:r>
            <a:r>
              <a:rPr lang="en-US" baseline="30000" dirty="0"/>
              <a:t>2</a:t>
            </a:r>
          </a:p>
          <a:p>
            <a:pPr marL="228600" lvl="1" indent="0">
              <a:buNone/>
            </a:pPr>
            <a:r>
              <a:rPr lang="en-US" dirty="0"/>
              <a:t>V   =   L</a:t>
            </a:r>
            <a:r>
              <a:rPr lang="en-US" baseline="30000" dirty="0"/>
              <a:t>3</a:t>
            </a:r>
          </a:p>
          <a:p>
            <a:pPr marL="228600" lvl="1" indent="0">
              <a:buNone/>
            </a:pPr>
            <a:r>
              <a:rPr lang="en-US" dirty="0"/>
              <a:t>SA = c</a:t>
            </a:r>
            <a:r>
              <a:rPr lang="en-US" baseline="-25000" dirty="0"/>
              <a:t>1</a:t>
            </a:r>
            <a:r>
              <a:rPr lang="en-US" dirty="0"/>
              <a:t>·V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         c</a:t>
            </a:r>
            <a:r>
              <a:rPr lang="en-US" baseline="-25000" dirty="0"/>
              <a:t>1</a:t>
            </a:r>
            <a:r>
              <a:rPr lang="en-US" dirty="0"/>
              <a:t> is a constant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55BB668-F999-934A-AE1A-17058CCADA36}"/>
              </a:ext>
            </a:extLst>
          </p:cNvPr>
          <p:cNvSpPr txBox="1">
            <a:spLocks/>
          </p:cNvSpPr>
          <p:nvPr/>
        </p:nvSpPr>
        <p:spPr>
          <a:xfrm>
            <a:off x="4691268" y="2103120"/>
            <a:ext cx="381994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Sphere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SA =  4𝜋R</a:t>
            </a:r>
            <a:r>
              <a:rPr lang="en-US" baseline="30000" dirty="0"/>
              <a:t>2</a:t>
            </a:r>
          </a:p>
          <a:p>
            <a:pPr marL="228600" lvl="1" indent="0">
              <a:buNone/>
            </a:pPr>
            <a:r>
              <a:rPr lang="en-US" dirty="0"/>
              <a:t>V   = (4/3)𝜋R</a:t>
            </a:r>
            <a:r>
              <a:rPr lang="en-US" baseline="30000" dirty="0"/>
              <a:t>3</a:t>
            </a:r>
          </a:p>
          <a:p>
            <a:pPr marL="228600" lvl="1" indent="0">
              <a:buNone/>
            </a:pPr>
            <a:r>
              <a:rPr lang="en-US" dirty="0"/>
              <a:t>SA = c</a:t>
            </a:r>
            <a:r>
              <a:rPr lang="en-US" baseline="-25000" dirty="0"/>
              <a:t>2</a:t>
            </a:r>
            <a:r>
              <a:rPr lang="en-US" dirty="0"/>
              <a:t>·V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         c</a:t>
            </a:r>
            <a:r>
              <a:rPr lang="en-US" baseline="-25000" dirty="0"/>
              <a:t>2</a:t>
            </a:r>
            <a:r>
              <a:rPr lang="en-US" dirty="0"/>
              <a:t> is a constant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13DE0CF-B572-B049-917E-35AEC1766939}"/>
              </a:ext>
            </a:extLst>
          </p:cNvPr>
          <p:cNvSpPr/>
          <p:nvPr/>
        </p:nvSpPr>
        <p:spPr>
          <a:xfrm>
            <a:off x="1949823" y="1645920"/>
            <a:ext cx="1062317" cy="1062317"/>
          </a:xfrm>
          <a:prstGeom prst="cub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3B23D-585B-C547-A92D-2EFE2D66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62" y="1523028"/>
            <a:ext cx="13081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524A2-F237-6542-AE8F-3A82B091715A}"/>
              </a:ext>
            </a:extLst>
          </p:cNvPr>
          <p:cNvSpPr txBox="1"/>
          <p:nvPr/>
        </p:nvSpPr>
        <p:spPr>
          <a:xfrm>
            <a:off x="6909586" y="19462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DF57C5-9200-4F4B-8C80-FC7B3728C360}"/>
              </a:ext>
            </a:extLst>
          </p:cNvPr>
          <p:cNvCxnSpPr/>
          <p:nvPr/>
        </p:nvCxnSpPr>
        <p:spPr>
          <a:xfrm flipV="1">
            <a:off x="6785912" y="1760220"/>
            <a:ext cx="408265" cy="416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3A1215-2758-2E45-8D83-8FAF5A0C066A}"/>
              </a:ext>
            </a:extLst>
          </p:cNvPr>
          <p:cNvCxnSpPr/>
          <p:nvPr/>
        </p:nvCxnSpPr>
        <p:spPr>
          <a:xfrm>
            <a:off x="3146379" y="1562790"/>
            <a:ext cx="0" cy="9334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30438A-D079-FE46-A712-5848E35A205A}"/>
              </a:ext>
            </a:extLst>
          </p:cNvPr>
          <p:cNvSpPr txBox="1"/>
          <p:nvPr/>
        </p:nvSpPr>
        <p:spPr>
          <a:xfrm>
            <a:off x="3074336" y="1872287"/>
            <a:ext cx="171522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12D77A-7D13-9143-B97E-924DA98DC937}"/>
              </a:ext>
            </a:extLst>
          </p:cNvPr>
          <p:cNvSpPr txBox="1">
            <a:spLocks/>
          </p:cNvSpPr>
          <p:nvPr/>
        </p:nvSpPr>
        <p:spPr>
          <a:xfrm>
            <a:off x="739588" y="4616381"/>
            <a:ext cx="7903359" cy="1625311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As V increases, SA increases too, but the SA:V ratio decreases.</a:t>
            </a:r>
          </a:p>
          <a:p>
            <a:r>
              <a:rPr lang="en-US" sz="1800" dirty="0"/>
              <a:t>This 2/3 ratio holds at the macroscale, but on the microscale, it can be possible for SA to have &gt; 2 dimensions.  </a:t>
            </a:r>
          </a:p>
        </p:txBody>
      </p:sp>
    </p:spTree>
    <p:extLst>
      <p:ext uri="{BB962C8B-B14F-4D97-AF65-F5344CB8AC3E}">
        <p14:creationId xmlns:p14="http://schemas.microsoft.com/office/powerpoint/2010/main" val="301424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E7C654-C90E-5F4A-BD99-A3E1A00A8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 of Distribution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FCC7DA-074C-6342-A651-334F21C8D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961D4-C35C-5342-A744-29675DDED5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8866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CA5A17-CE75-AE47-A8FD-682508C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3C23B-F9D5-4D45-A693-6CD1C7BC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intravenous dose</a:t>
            </a:r>
          </a:p>
          <a:p>
            <a:pPr lvl="1"/>
            <a:r>
              <a:rPr lang="en-US" dirty="0"/>
              <a:t>Initial Concentration = Dose/Volume</a:t>
            </a:r>
          </a:p>
          <a:p>
            <a:pPr lvl="1"/>
            <a:r>
              <a:rPr lang="en-US" dirty="0"/>
              <a:t>Volume is a “theoretical concept” and does not necessarily reflect blood or body volume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E1F1A-F58E-4F42-8489-A5F48EA7B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617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84580" cy="960120"/>
          </a:xfrm>
        </p:spPr>
        <p:txBody>
          <a:bodyPr/>
          <a:lstStyle/>
          <a:p>
            <a:r>
              <a:rPr lang="en-US" dirty="0"/>
              <a:t>Definition of dose and concentration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D0941-3BAB-E243-9A1C-88C22D6FBDF0}"/>
              </a:ext>
            </a:extLst>
          </p:cNvPr>
          <p:cNvSpPr txBox="1"/>
          <p:nvPr/>
        </p:nvSpPr>
        <p:spPr>
          <a:xfrm>
            <a:off x="302844" y="1387264"/>
            <a:ext cx="2721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9051"/>
                </a:solidFill>
              </a:rPr>
              <a:t>Dose</a:t>
            </a:r>
          </a:p>
          <a:p>
            <a:r>
              <a:rPr lang="en-US" sz="2000" dirty="0">
                <a:solidFill>
                  <a:srgbClr val="009051"/>
                </a:solidFill>
              </a:rPr>
              <a:t>Measurement: Mass </a:t>
            </a:r>
          </a:p>
          <a:p>
            <a:r>
              <a:rPr lang="en-US" sz="2000" dirty="0">
                <a:solidFill>
                  <a:srgbClr val="009051"/>
                </a:solidFill>
              </a:rPr>
              <a:t>Units: mg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B543-AD17-CE48-8866-E15E71A03474}"/>
              </a:ext>
            </a:extLst>
          </p:cNvPr>
          <p:cNvSpPr txBox="1"/>
          <p:nvPr/>
        </p:nvSpPr>
        <p:spPr>
          <a:xfrm>
            <a:off x="302844" y="2700064"/>
            <a:ext cx="3431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33BF9"/>
                </a:solidFill>
              </a:rPr>
              <a:t>Concentration (C)</a:t>
            </a:r>
          </a:p>
          <a:p>
            <a:r>
              <a:rPr lang="en-US" sz="2000" dirty="0">
                <a:solidFill>
                  <a:srgbClr val="033BF9"/>
                </a:solidFill>
              </a:rPr>
              <a:t>Measurement: Mass/Volume</a:t>
            </a:r>
          </a:p>
          <a:p>
            <a:r>
              <a:rPr lang="en-US" sz="2000" dirty="0">
                <a:solidFill>
                  <a:srgbClr val="033BF9"/>
                </a:solidFill>
              </a:rPr>
              <a:t>Units: mg/ml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A96BCE-6E35-A14E-90F3-71C561287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4672453" y="1304818"/>
            <a:ext cx="3223039" cy="4872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F1723-1C16-5D41-8502-0B5498E8CE8C}"/>
              </a:ext>
            </a:extLst>
          </p:cNvPr>
          <p:cNvSpPr txBox="1"/>
          <p:nvPr/>
        </p:nvSpPr>
        <p:spPr>
          <a:xfrm>
            <a:off x="302844" y="5303030"/>
            <a:ext cx="3672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Key Formula</a:t>
            </a:r>
          </a:p>
          <a:p>
            <a:r>
              <a:rPr lang="en-US" sz="2000" dirty="0"/>
              <a:t>Right after IV dosing (time = 0)</a:t>
            </a:r>
          </a:p>
          <a:p>
            <a:r>
              <a:rPr lang="en-US" sz="2000" dirty="0"/>
              <a:t>C(0) = Dose/V → V = Dose/C</a:t>
            </a:r>
            <a:r>
              <a:rPr lang="en-US" sz="2000" baseline="-25000" dirty="0"/>
              <a:t>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5FE345-1E43-F641-8470-EDB9A5255AA6}"/>
              </a:ext>
            </a:extLst>
          </p:cNvPr>
          <p:cNvGrpSpPr/>
          <p:nvPr/>
        </p:nvGrpSpPr>
        <p:grpSpPr>
          <a:xfrm rot="2318808">
            <a:off x="4780194" y="2968446"/>
            <a:ext cx="653853" cy="120036"/>
            <a:chOff x="772048" y="2340292"/>
            <a:chExt cx="1018652" cy="187008"/>
          </a:xfrm>
          <a:solidFill>
            <a:srgbClr val="00905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6D1B38-2A83-9044-9793-39187AB0F99B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56D823-508E-FD4B-B1C1-130CE2AB3934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FA40D-9F78-BE4B-A8D7-39D9480D09A3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D7F4CE-E587-ED4C-A3BD-3D34912EA59F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720A35-BAD7-DD41-993D-A71A1F3969AB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34411-44EB-CB42-A144-AF9B39135A96}"/>
              </a:ext>
            </a:extLst>
          </p:cNvPr>
          <p:cNvGrpSpPr/>
          <p:nvPr/>
        </p:nvGrpSpPr>
        <p:grpSpPr>
          <a:xfrm rot="2318808">
            <a:off x="4583246" y="3826575"/>
            <a:ext cx="653853" cy="120036"/>
            <a:chOff x="772048" y="2340292"/>
            <a:chExt cx="1018652" cy="187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1098A3-F278-AB44-AC07-D6523F6F84E9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D5638E-159E-614C-8808-F47AF3FAECBE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033BF9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D6D3A7-28E4-8940-BD6D-611F4FF7C9B5}"/>
                </a:ext>
              </a:extLst>
            </p:cNvPr>
            <p:cNvCxnSpPr>
              <a:stCxn id="31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B9536C4-EA61-B54C-83F3-BD506D5A93FF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D54D9E-4A0D-7845-9463-DE9ED1288C99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5E0F2B-8984-F442-94CB-DBCF31A10DA5}"/>
              </a:ext>
            </a:extLst>
          </p:cNvPr>
          <p:cNvSpPr txBox="1"/>
          <p:nvPr/>
        </p:nvSpPr>
        <p:spPr>
          <a:xfrm>
            <a:off x="302844" y="3902682"/>
            <a:ext cx="4170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Volume</a:t>
            </a:r>
            <a:r>
              <a:rPr lang="en-US" sz="2000" dirty="0"/>
              <a:t> (V)</a:t>
            </a:r>
          </a:p>
          <a:p>
            <a:r>
              <a:rPr lang="en-US" sz="2000" dirty="0"/>
              <a:t>“Theoretical Volume” needed to contain administered drug at the measured concentration</a:t>
            </a:r>
          </a:p>
        </p:txBody>
      </p:sp>
    </p:spTree>
    <p:extLst>
      <p:ext uri="{BB962C8B-B14F-4D97-AF65-F5344CB8AC3E}">
        <p14:creationId xmlns:p14="http://schemas.microsoft.com/office/powerpoint/2010/main" val="6766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7" name="Picture 3" descr="C:\Users\am00402567\AppData\Local\Microsoft\Windows\Temporary Internet Files\Content.IE5\EQ89VBWU\MC9004369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784" y="2590914"/>
            <a:ext cx="2816352" cy="2816352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5D0253-948F-8043-9324-4A4F647EE186}"/>
              </a:ext>
            </a:extLst>
          </p:cNvPr>
          <p:cNvGrpSpPr/>
          <p:nvPr/>
        </p:nvGrpSpPr>
        <p:grpSpPr>
          <a:xfrm>
            <a:off x="6489432" y="2653837"/>
            <a:ext cx="2816352" cy="2816352"/>
            <a:chOff x="3951862" y="2579738"/>
            <a:chExt cx="2816352" cy="2816352"/>
          </a:xfrm>
        </p:grpSpPr>
        <p:pic>
          <p:nvPicPr>
            <p:cNvPr id="21" name="Picture 3" descr="C:\Users\am00402567\AppData\Local\Microsoft\Windows\Temporary Internet Files\Content.IE5\EQ89VBWU\MC900436920[1].png">
              <a:extLst>
                <a:ext uri="{FF2B5EF4-FFF2-40B4-BE49-F238E27FC236}">
                  <a16:creationId xmlns:a16="http://schemas.microsoft.com/office/drawing/2014/main" id="{9EE0B010-CF0C-0A4F-9F2F-C50F3E468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1862" y="2579738"/>
              <a:ext cx="2816352" cy="2816352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5018838" y="43435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95038" y="45721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399838" y="46483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628438" y="44959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323638" y="42673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28438" y="40387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31975" y="1554976"/>
            <a:ext cx="2941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Drug Concentration </a:t>
            </a:r>
          </a:p>
          <a:p>
            <a:pPr algn="ctr"/>
            <a:r>
              <a:rPr lang="en-US" sz="2400" dirty="0"/>
              <a:t>in Beaker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Volume of distribution example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Dose/V      or      Dose=C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·V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1AAE1-C3F7-ED41-858D-C0B1921F92D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6C08E-5A97-1F4C-A7AF-77697A65B1DE}"/>
              </a:ext>
            </a:extLst>
          </p:cNvPr>
          <p:cNvSpPr/>
          <p:nvPr/>
        </p:nvSpPr>
        <p:spPr>
          <a:xfrm>
            <a:off x="4338639" y="1522856"/>
            <a:ext cx="3923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Drug Concentration </a:t>
            </a:r>
          </a:p>
          <a:p>
            <a:pPr algn="ctr"/>
            <a:r>
              <a:rPr lang="en-US" sz="2400" dirty="0"/>
              <a:t>with Activated Charcoal</a:t>
            </a:r>
          </a:p>
          <a:p>
            <a:pPr algn="ctr"/>
            <a:r>
              <a:rPr lang="en-US" sz="2400" dirty="0"/>
              <a:t>(absorbs drug)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D04C7-60AC-644A-A337-7091BB5BEA42}"/>
              </a:ext>
            </a:extLst>
          </p:cNvPr>
          <p:cNvSpPr/>
          <p:nvPr/>
        </p:nvSpPr>
        <p:spPr>
          <a:xfrm>
            <a:off x="4018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AE849E-A8A3-514E-A27F-C331517E3ADC}"/>
              </a:ext>
            </a:extLst>
          </p:cNvPr>
          <p:cNvSpPr txBox="1"/>
          <p:nvPr/>
        </p:nvSpPr>
        <p:spPr>
          <a:xfrm>
            <a:off x="4838201" y="3665047"/>
            <a:ext cx="2536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Dose	= 1000 mg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 	= 0.2 mg/mL</a:t>
            </a:r>
          </a:p>
          <a:p>
            <a:r>
              <a:rPr lang="en-US" sz="2000" dirty="0"/>
              <a:t>V	= 5000 mL</a:t>
            </a:r>
          </a:p>
          <a:p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CB230-ED45-814C-BCCB-5B451A00B44D}"/>
              </a:ext>
            </a:extLst>
          </p:cNvPr>
          <p:cNvSpPr txBox="1"/>
          <p:nvPr/>
        </p:nvSpPr>
        <p:spPr>
          <a:xfrm>
            <a:off x="2008829" y="3679693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Dose	= 1000 mg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	= 20 mg/mL</a:t>
            </a:r>
          </a:p>
          <a:p>
            <a:r>
              <a:rPr lang="en-US" sz="2000" dirty="0"/>
              <a:t>V	= 50 mL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845B-88B6-0B47-B95F-008AA6E6B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18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A10C6-3F85-484E-8C90-1568E7B9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for different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D8021-E661-4F42-AF61-5AD8CA3B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9" t="9106" r="72951"/>
          <a:stretch/>
        </p:blipFill>
        <p:spPr>
          <a:xfrm>
            <a:off x="3605518" y="1417320"/>
            <a:ext cx="225452" cy="4792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083E8-A136-4447-8753-4D6A3C2715B7}"/>
              </a:ext>
            </a:extLst>
          </p:cNvPr>
          <p:cNvSpPr txBox="1"/>
          <p:nvPr/>
        </p:nvSpPr>
        <p:spPr>
          <a:xfrm>
            <a:off x="3857702" y="577094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Erythropoietin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F39EB-741B-474D-B6AD-ACE102B6557F}"/>
              </a:ext>
            </a:extLst>
          </p:cNvPr>
          <p:cNvSpPr txBox="1"/>
          <p:nvPr/>
        </p:nvSpPr>
        <p:spPr>
          <a:xfrm>
            <a:off x="3857702" y="184037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Chloroquine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20989-50B2-534D-B867-D0E4DA576FBD}"/>
              </a:ext>
            </a:extLst>
          </p:cNvPr>
          <p:cNvSpPr txBox="1"/>
          <p:nvPr/>
        </p:nvSpPr>
        <p:spPr>
          <a:xfrm>
            <a:off x="3857702" y="385437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6E3C7-4864-C240-BD4C-4C585F80A11A}"/>
              </a:ext>
            </a:extLst>
          </p:cNvPr>
          <p:cNvSpPr txBox="1"/>
          <p:nvPr/>
        </p:nvSpPr>
        <p:spPr>
          <a:xfrm>
            <a:off x="3857702" y="44909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Erythromycin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EBC9F-200F-784F-8E59-A762604A9765}"/>
              </a:ext>
            </a:extLst>
          </p:cNvPr>
          <p:cNvSpPr txBox="1"/>
          <p:nvPr/>
        </p:nvSpPr>
        <p:spPr>
          <a:xfrm>
            <a:off x="3857702" y="253485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Doxorubicin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DDB07-3214-694A-AE58-9B43A44D486A}"/>
              </a:ext>
            </a:extLst>
          </p:cNvPr>
          <p:cNvSpPr txBox="1"/>
          <p:nvPr/>
        </p:nvSpPr>
        <p:spPr>
          <a:xfrm>
            <a:off x="2779652" y="208184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80C99-F692-3A4D-A3B9-AAA0481BB73A}"/>
              </a:ext>
            </a:extLst>
          </p:cNvPr>
          <p:cNvSpPr txBox="1"/>
          <p:nvPr/>
        </p:nvSpPr>
        <p:spPr>
          <a:xfrm>
            <a:off x="2972012" y="31464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25184-9169-F741-AC00-DD738C823CCD}"/>
              </a:ext>
            </a:extLst>
          </p:cNvPr>
          <p:cNvSpPr txBox="1"/>
          <p:nvPr/>
        </p:nvSpPr>
        <p:spPr>
          <a:xfrm>
            <a:off x="3100252" y="42460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7C26E-3FC0-B941-9001-463F263939B5}"/>
              </a:ext>
            </a:extLst>
          </p:cNvPr>
          <p:cNvSpPr txBox="1"/>
          <p:nvPr/>
        </p:nvSpPr>
        <p:spPr>
          <a:xfrm>
            <a:off x="3228493" y="53317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4EAD0-97B3-4346-9A8B-E41A24A75948}"/>
              </a:ext>
            </a:extLst>
          </p:cNvPr>
          <p:cNvSpPr txBox="1"/>
          <p:nvPr/>
        </p:nvSpPr>
        <p:spPr>
          <a:xfrm>
            <a:off x="2234631" y="110325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Volume (L)</a:t>
            </a:r>
          </a:p>
          <a:p>
            <a:pPr algn="r"/>
            <a:r>
              <a:rPr lang="en-US" dirty="0"/>
              <a:t>~ Dose/C(0)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79A0B-26AE-124F-88E2-A343512ADE2D}"/>
              </a:ext>
            </a:extLst>
          </p:cNvPr>
          <p:cNvSpPr txBox="1"/>
          <p:nvPr/>
        </p:nvSpPr>
        <p:spPr>
          <a:xfrm>
            <a:off x="4185758" y="11032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D99B8-08AF-B94E-96A7-39160DAB771E}"/>
              </a:ext>
            </a:extLst>
          </p:cNvPr>
          <p:cNvSpPr txBox="1"/>
          <p:nvPr/>
        </p:nvSpPr>
        <p:spPr>
          <a:xfrm>
            <a:off x="1670309" y="5840010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Blood Volume =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B4608-F38D-9542-9C35-32CEDE32957F}"/>
              </a:ext>
            </a:extLst>
          </p:cNvPr>
          <p:cNvSpPr txBox="1"/>
          <p:nvPr/>
        </p:nvSpPr>
        <p:spPr>
          <a:xfrm>
            <a:off x="1217236" y="4751994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Body Water = 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1C4DD-1EFD-8343-B6E6-E4A71B118D41}"/>
              </a:ext>
            </a:extLst>
          </p:cNvPr>
          <p:cNvSpPr txBox="1"/>
          <p:nvPr/>
        </p:nvSpPr>
        <p:spPr>
          <a:xfrm>
            <a:off x="1888318" y="4485777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Body = 70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78A5-1717-8749-92BD-9D77FF936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09829-F2B3-4842-801F-08AA4E247510}"/>
              </a:ext>
            </a:extLst>
          </p:cNvPr>
          <p:cNvSpPr txBox="1"/>
          <p:nvPr/>
        </p:nvSpPr>
        <p:spPr>
          <a:xfrm>
            <a:off x="3857702" y="54568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Pembrolizumab (antibody)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2033CD-08C0-864A-8003-98911E583F3D}"/>
              </a:ext>
            </a:extLst>
          </p:cNvPr>
          <p:cNvSpPr txBox="1"/>
          <p:nvPr/>
        </p:nvSpPr>
        <p:spPr>
          <a:xfrm>
            <a:off x="3361843" y="615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601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73D5-5B95-334A-95A2-68DA23D6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chloroquine have a volume of 10,000L, the size of an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9728-2854-4E4F-A4B7-4EFC6D099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drug may appear to have a larger volume if</a:t>
            </a:r>
          </a:p>
          <a:p>
            <a:pPr lvl="1"/>
            <a:r>
              <a:rPr lang="en-US" dirty="0"/>
              <a:t>It is lipophilic (sticks to fat, instead of water) and distributes to body and is not observed in blood.</a:t>
            </a:r>
          </a:p>
          <a:p>
            <a:pPr lvl="1"/>
            <a:r>
              <a:rPr lang="en-US" dirty="0"/>
              <a:t>Accumulates in red blood cells and not present in the plasma sample</a:t>
            </a:r>
          </a:p>
          <a:p>
            <a:r>
              <a:rPr lang="en-US" dirty="0"/>
              <a:t>Key lesson: Volume (and all PK parameters) are “apparent” and cannot always be easily related to physiological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4841F-ABE9-914D-9C12-FC045722A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39FB1-ED9E-DE4B-AD69-7D1CEE8C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316071"/>
            <a:ext cx="3810000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9B34C1-2480-7F43-AD54-34A9D2FF83AC}"/>
              </a:ext>
            </a:extLst>
          </p:cNvPr>
          <p:cNvSpPr/>
          <p:nvPr/>
        </p:nvSpPr>
        <p:spPr>
          <a:xfrm>
            <a:off x="2278742" y="6458826"/>
            <a:ext cx="49391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www.watertankfactory.com.au</a:t>
            </a:r>
            <a:r>
              <a:rPr lang="en-US" sz="1050" dirty="0"/>
              <a:t>/water-tanks/r10000-litre-rainwater-tank/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0C840-03DE-AF46-820F-F7BDD04856F7}"/>
              </a:ext>
            </a:extLst>
          </p:cNvPr>
          <p:cNvSpPr txBox="1"/>
          <p:nvPr/>
        </p:nvSpPr>
        <p:spPr>
          <a:xfrm>
            <a:off x="5785144" y="519195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10,000 L</a:t>
            </a:r>
          </a:p>
        </p:txBody>
      </p:sp>
    </p:spTree>
    <p:extLst>
      <p:ext uri="{BB962C8B-B14F-4D97-AF65-F5344CB8AC3E}">
        <p14:creationId xmlns:p14="http://schemas.microsoft.com/office/powerpoint/2010/main" val="34369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5C76-84A0-4D43-8109-A6CAF8DA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CF96-B313-AD4D-968D-8AF55B4B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relates amount in body to concentration measured in circulation.  </a:t>
            </a:r>
          </a:p>
          <a:p>
            <a:r>
              <a:rPr lang="en-US" dirty="0"/>
              <a:t>Volumes are not necessarily physiologically meaningful and can be as large as 10,000 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0836-6C5F-5B41-A462-D5E261BBD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0405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22135-0D34-0845-B3B5-779054560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960" y="2244635"/>
            <a:ext cx="6490654" cy="2286000"/>
          </a:xfrm>
        </p:spPr>
        <p:txBody>
          <a:bodyPr/>
          <a:lstStyle/>
          <a:p>
            <a:r>
              <a:rPr lang="en-US" dirty="0"/>
              <a:t>Pharmacokinetics after single intravenous bolus dose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EB96DD9-4860-0840-A45F-DCF94E983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– focus on elimination (ignore distribution)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93DAB-6CCA-D84B-9160-3037432DE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95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16284-77C9-934F-ADF4-5FBF173D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192690-B777-734E-A1F3-C85DE086F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Target Audience: people with a quantitative background that are new to pharmacometrics.</a:t>
                </a:r>
              </a:p>
              <a:p>
                <a:pPr lvl="1"/>
                <a:r>
                  <a:rPr lang="en-US" dirty="0"/>
                  <a:t>Simple, linear differential equations will be used</a:t>
                </a:r>
              </a:p>
              <a:p>
                <a:r>
                  <a:rPr lang="en-US" dirty="0"/>
                  <a:t>Topics covered</a:t>
                </a:r>
              </a:p>
              <a:p>
                <a:pPr lvl="1"/>
                <a:r>
                  <a:rPr lang="en-US" dirty="0"/>
                  <a:t>Absorption, Distribution, Metabolism and Elimination (in reverse order)</a:t>
                </a:r>
              </a:p>
              <a:p>
                <a:pPr lvl="1"/>
                <a:r>
                  <a:rPr lang="en-US" dirty="0"/>
                  <a:t>Clearance (the most important PK parameter)</a:t>
                </a:r>
              </a:p>
              <a:p>
                <a:pPr lvl="1"/>
                <a:r>
                  <a:rPr lang="en-US" dirty="0"/>
                  <a:t>Volume of distribution</a:t>
                </a:r>
              </a:p>
              <a:p>
                <a:pPr lvl="1"/>
                <a:r>
                  <a:rPr lang="en-US" dirty="0"/>
                  <a:t>1 and 2 compartment models</a:t>
                </a:r>
              </a:p>
              <a:p>
                <a:pPr lvl="1"/>
                <a:r>
                  <a:rPr lang="en-US" dirty="0"/>
                  <a:t>Allometric scaling</a:t>
                </a:r>
              </a:p>
              <a:p>
                <a:r>
                  <a:rPr lang="en-US" dirty="0"/>
                  <a:t>Key take-aways</a:t>
                </a:r>
              </a:p>
              <a:p>
                <a:pPr lvl="1"/>
                <a:r>
                  <a:rPr lang="en-US" dirty="0"/>
                  <a:t>The “fundamental law” of PK: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𝐷𝑜𝑠𝑒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(true for linear PK)</a:t>
                </a:r>
              </a:p>
              <a:p>
                <a:pPr lvl="1"/>
                <a:r>
                  <a:rPr lang="en-US" dirty="0"/>
                  <a:t>PK models are motivated by known pharmacology, but parameters are empirical and may not directly relate to physiological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192690-B777-734E-A1F3-C85DE086F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10" t="-3639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37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01D9E-BFEF-4141-8D52-586B1436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intravenous drugs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CF1E67-E9F0-3E43-BAD4-61636B8F4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Chemotherapies (doxorubicin)</a:t>
            </a:r>
          </a:p>
          <a:p>
            <a:r>
              <a:rPr lang="en-US" dirty="0"/>
              <a:t>Pain medications (morphine)</a:t>
            </a:r>
          </a:p>
          <a:p>
            <a:r>
              <a:rPr lang="en-US" dirty="0"/>
              <a:t>Increase blood pressure (</a:t>
            </a:r>
            <a:r>
              <a:rPr lang="en-US" dirty="0" err="1"/>
              <a:t>epinepherine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4C4B7-40C8-BE4A-B457-FC3F0161D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579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6756F89-33D8-2048-8379-3DD0F0BD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2" y="2092820"/>
            <a:ext cx="4161687" cy="4161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concentration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D6B06-E17F-A74F-8A13-6D9E1F120A9A}"/>
              </a:ext>
            </a:extLst>
          </p:cNvPr>
          <p:cNvSpPr txBox="1"/>
          <p:nvPr/>
        </p:nvSpPr>
        <p:spPr>
          <a:xfrm>
            <a:off x="5268686" y="1417320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4D4283-AD79-F44D-846B-BD90BCB79355}"/>
              </a:ext>
            </a:extLst>
          </p:cNvPr>
          <p:cNvCxnSpPr/>
          <p:nvPr/>
        </p:nvCxnSpPr>
        <p:spPr>
          <a:xfrm>
            <a:off x="1712686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C0921-696C-F346-9B8B-85E479D7618E}"/>
              </a:ext>
            </a:extLst>
          </p:cNvPr>
          <p:cNvSpPr/>
          <p:nvPr/>
        </p:nvSpPr>
        <p:spPr>
          <a:xfrm>
            <a:off x="5268686" y="214660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0.04 mg/L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E05E90-9476-0744-AEF8-6C04BAD66A42}"/>
              </a:ext>
            </a:extLst>
          </p:cNvPr>
          <p:cNvSpPr/>
          <p:nvPr/>
        </p:nvSpPr>
        <p:spPr>
          <a:xfrm>
            <a:off x="5268686" y="29442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	= Dose/C</a:t>
            </a:r>
            <a:r>
              <a:rPr lang="en-US" sz="2400" baseline="-25000" dirty="0"/>
              <a:t>0</a:t>
            </a:r>
          </a:p>
          <a:p>
            <a:r>
              <a:rPr lang="en-US" sz="2400" dirty="0"/>
              <a:t>	= 250 L</a:t>
            </a:r>
          </a:p>
        </p:txBody>
      </p:sp>
    </p:spTree>
    <p:extLst>
      <p:ext uri="{BB962C8B-B14F-4D97-AF65-F5344CB8AC3E}">
        <p14:creationId xmlns:p14="http://schemas.microsoft.com/office/powerpoint/2010/main" val="16331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93C07EE-4D86-BB41-81B9-9AEBA068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Drug concentration over time</a:t>
            </a:r>
            <a:br>
              <a:rPr lang="en-US" dirty="0"/>
            </a:br>
            <a:r>
              <a:rPr lang="en-US" dirty="0"/>
              <a:t>Log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D6B06-E17F-A74F-8A13-6D9E1F120A9A}"/>
              </a:ext>
            </a:extLst>
          </p:cNvPr>
          <p:cNvSpPr txBox="1"/>
          <p:nvPr/>
        </p:nvSpPr>
        <p:spPr>
          <a:xfrm>
            <a:off x="5297714" y="1417320"/>
            <a:ext cx="27414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0.04 mg/L</a:t>
            </a:r>
          </a:p>
          <a:p>
            <a:endParaRPr lang="en-US" sz="2400" dirty="0"/>
          </a:p>
          <a:p>
            <a:r>
              <a:rPr lang="en-US" sz="2400" dirty="0"/>
              <a:t>V	= 250 L</a:t>
            </a:r>
            <a:endParaRPr lang="en-US" sz="2400" baseline="-25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4D4283-AD79-F44D-846B-BD90BCB79355}"/>
              </a:ext>
            </a:extLst>
          </p:cNvPr>
          <p:cNvCxnSpPr/>
          <p:nvPr/>
        </p:nvCxnSpPr>
        <p:spPr>
          <a:xfrm>
            <a:off x="1741714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468914" y="338182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/>
              <p:nvPr/>
            </p:nvSpPr>
            <p:spPr>
              <a:xfrm>
                <a:off x="5297714" y="4840899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14" y="4840899"/>
                <a:ext cx="2484719" cy="468205"/>
              </a:xfrm>
              <a:prstGeom prst="rect">
                <a:avLst/>
              </a:prstGeom>
              <a:blipFill>
                <a:blip r:embed="rId3"/>
                <a:stretch>
                  <a:fillRect l="-490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951143-39CC-6A47-9113-4ED68278CA24}"/>
                  </a:ext>
                </a:extLst>
              </p:cNvPr>
              <p:cNvSpPr/>
              <p:nvPr/>
            </p:nvSpPr>
            <p:spPr>
              <a:xfrm>
                <a:off x="5214174" y="5398352"/>
                <a:ext cx="3494397" cy="12134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𝐴𝑚𝑡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𝐷𝑜𝑠𝑒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951143-39CC-6A47-9113-4ED6827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74" y="5398352"/>
                <a:ext cx="3494397" cy="1213409"/>
              </a:xfrm>
              <a:prstGeom prst="rect">
                <a:avLst/>
              </a:prstGeom>
              <a:blipFill>
                <a:blip r:embed="rId4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A6B2F16-F10A-3D43-9B7B-83415223BB9D}"/>
              </a:ext>
            </a:extLst>
          </p:cNvPr>
          <p:cNvSpPr/>
          <p:nvPr/>
        </p:nvSpPr>
        <p:spPr>
          <a:xfrm>
            <a:off x="5297714" y="3559538"/>
            <a:ext cx="34740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	= 0.23/h</a:t>
            </a:r>
          </a:p>
          <a:p>
            <a:r>
              <a:rPr lang="en-US" sz="2400" dirty="0"/>
              <a:t>           = elimination rate</a:t>
            </a:r>
          </a:p>
          <a:p>
            <a:r>
              <a:rPr lang="en-US" sz="2400" dirty="0"/>
              <a:t>	   units = 1/time</a:t>
            </a:r>
          </a:p>
        </p:txBody>
      </p:sp>
    </p:spTree>
    <p:extLst>
      <p:ext uri="{BB962C8B-B14F-4D97-AF65-F5344CB8AC3E}">
        <p14:creationId xmlns:p14="http://schemas.microsoft.com/office/powerpoint/2010/main" val="35653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7A68B4-6C87-E14E-B28F-4CA2C03B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Half-life definition – how long for half of drug to be eliminated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468914" y="338182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/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blipFill>
                <a:blip r:embed="rId3"/>
                <a:stretch>
                  <a:fillRect l="-737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1BE8D-511D-B042-98EF-BEBB91724C21}"/>
                  </a:ext>
                </a:extLst>
              </p:cNvPr>
              <p:cNvSpPr txBox="1"/>
              <p:nvPr/>
            </p:nvSpPr>
            <p:spPr>
              <a:xfrm>
                <a:off x="5720869" y="2989927"/>
                <a:ext cx="2517997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1BE8D-511D-B042-98EF-BEBB9172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69" y="2989927"/>
                <a:ext cx="2517997" cy="475964"/>
              </a:xfrm>
              <a:prstGeom prst="rect">
                <a:avLst/>
              </a:prstGeom>
              <a:blipFill>
                <a:blip r:embed="rId4"/>
                <a:stretch>
                  <a:fillRect l="-3623" t="-6329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657454-1D38-DB42-9A27-F2859E3A6A9A}"/>
              </a:ext>
            </a:extLst>
          </p:cNvPr>
          <p:cNvSpPr txBox="1"/>
          <p:nvPr/>
        </p:nvSpPr>
        <p:spPr>
          <a:xfrm>
            <a:off x="4902921" y="1417320"/>
            <a:ext cx="424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it take for half the drug to be eliminated?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7F4DA-AACE-994D-A769-3179A13D339E}"/>
              </a:ext>
            </a:extLst>
          </p:cNvPr>
          <p:cNvSpPr txBox="1"/>
          <p:nvPr/>
        </p:nvSpPr>
        <p:spPr>
          <a:xfrm>
            <a:off x="4902921" y="2549434"/>
            <a:ext cx="424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what time does: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383404-322E-464E-A4A7-C940ACC0E0D1}"/>
                  </a:ext>
                </a:extLst>
              </p:cNvPr>
              <p:cNvSpPr txBox="1"/>
              <p:nvPr/>
            </p:nvSpPr>
            <p:spPr>
              <a:xfrm>
                <a:off x="6218988" y="3612661"/>
                <a:ext cx="1745158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½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383404-322E-464E-A4A7-C940ACC0E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88" y="3612661"/>
                <a:ext cx="1745158" cy="475964"/>
              </a:xfrm>
              <a:prstGeom prst="rect">
                <a:avLst/>
              </a:prstGeom>
              <a:blipFill>
                <a:blip r:embed="rId5"/>
                <a:stretch>
                  <a:fillRect l="-5245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7FEC4-1175-B24C-B1C3-7BE29CF90327}"/>
                  </a:ext>
                </a:extLst>
              </p:cNvPr>
              <p:cNvSpPr txBox="1"/>
              <p:nvPr/>
            </p:nvSpPr>
            <p:spPr>
              <a:xfrm>
                <a:off x="5695013" y="4185122"/>
                <a:ext cx="2338076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dirty="0"/>
                                <m:t>½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7FEC4-1175-B24C-B1C3-7BE29CF9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013" y="4185122"/>
                <a:ext cx="2338076" cy="494815"/>
              </a:xfrm>
              <a:prstGeom prst="rect">
                <a:avLst/>
              </a:prstGeom>
              <a:blipFill>
                <a:blip r:embed="rId6"/>
                <a:stretch>
                  <a:fillRect l="-781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/>
              <p:nvPr/>
            </p:nvSpPr>
            <p:spPr>
              <a:xfrm>
                <a:off x="5720869" y="4811483"/>
                <a:ext cx="1905265" cy="7861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69" y="4811483"/>
                <a:ext cx="1905265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  <p:bldP spid="19" grpId="0"/>
      <p:bldP spid="20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5901BD-B6F8-254D-A6CC-2802E108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Half-life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341914" y="3322935"/>
            <a:ext cx="15440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k = 0.23/h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/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blipFill>
                <a:blip r:embed="rId3"/>
                <a:stretch>
                  <a:fillRect l="-737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/>
              <p:nvPr/>
            </p:nvSpPr>
            <p:spPr>
              <a:xfrm>
                <a:off x="5793441" y="2068285"/>
                <a:ext cx="2088392" cy="1911614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0.23/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41" y="2068285"/>
                <a:ext cx="2088392" cy="1911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C78A5275-9615-5542-87BC-0A87078A2ABF}"/>
              </a:ext>
            </a:extLst>
          </p:cNvPr>
          <p:cNvSpPr/>
          <p:nvPr/>
        </p:nvSpPr>
        <p:spPr>
          <a:xfrm>
            <a:off x="1668527" y="2341790"/>
            <a:ext cx="1727200" cy="1973943"/>
          </a:xfrm>
          <a:custGeom>
            <a:avLst/>
            <a:gdLst>
              <a:gd name="connsiteX0" fmla="*/ 0 w 1727200"/>
              <a:gd name="connsiteY0" fmla="*/ 0 h 1973943"/>
              <a:gd name="connsiteX1" fmla="*/ 0 w 1727200"/>
              <a:gd name="connsiteY1" fmla="*/ 391885 h 1973943"/>
              <a:gd name="connsiteX2" fmla="*/ 362857 w 1727200"/>
              <a:gd name="connsiteY2" fmla="*/ 391885 h 1973943"/>
              <a:gd name="connsiteX3" fmla="*/ 362857 w 1727200"/>
              <a:gd name="connsiteY3" fmla="*/ 769257 h 1973943"/>
              <a:gd name="connsiteX4" fmla="*/ 696686 w 1727200"/>
              <a:gd name="connsiteY4" fmla="*/ 769257 h 1973943"/>
              <a:gd name="connsiteX5" fmla="*/ 696686 w 1727200"/>
              <a:gd name="connsiteY5" fmla="*/ 1146628 h 1973943"/>
              <a:gd name="connsiteX6" fmla="*/ 1030515 w 1727200"/>
              <a:gd name="connsiteY6" fmla="*/ 1146628 h 1973943"/>
              <a:gd name="connsiteX7" fmla="*/ 1030515 w 1727200"/>
              <a:gd name="connsiteY7" fmla="*/ 1538514 h 1973943"/>
              <a:gd name="connsiteX8" fmla="*/ 1349829 w 1727200"/>
              <a:gd name="connsiteY8" fmla="*/ 1538514 h 1973943"/>
              <a:gd name="connsiteX9" fmla="*/ 1349829 w 1727200"/>
              <a:gd name="connsiteY9" fmla="*/ 1973943 h 1973943"/>
              <a:gd name="connsiteX10" fmla="*/ 1727200 w 1727200"/>
              <a:gd name="connsiteY10" fmla="*/ 1973943 h 1973943"/>
              <a:gd name="connsiteX11" fmla="*/ 1727200 w 1727200"/>
              <a:gd name="connsiteY11" fmla="*/ 1959428 h 197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7200" h="1973943">
                <a:moveTo>
                  <a:pt x="0" y="0"/>
                </a:moveTo>
                <a:lnTo>
                  <a:pt x="0" y="391885"/>
                </a:lnTo>
                <a:lnTo>
                  <a:pt x="362857" y="391885"/>
                </a:lnTo>
                <a:lnTo>
                  <a:pt x="362857" y="769257"/>
                </a:lnTo>
                <a:lnTo>
                  <a:pt x="696686" y="769257"/>
                </a:lnTo>
                <a:lnTo>
                  <a:pt x="696686" y="1146628"/>
                </a:lnTo>
                <a:lnTo>
                  <a:pt x="1030515" y="1146628"/>
                </a:lnTo>
                <a:lnTo>
                  <a:pt x="1030515" y="1538514"/>
                </a:lnTo>
                <a:lnTo>
                  <a:pt x="1349829" y="1538514"/>
                </a:lnTo>
                <a:lnTo>
                  <a:pt x="1349829" y="1973943"/>
                </a:lnTo>
                <a:lnTo>
                  <a:pt x="1727200" y="1973943"/>
                </a:lnTo>
                <a:lnTo>
                  <a:pt x="1727200" y="1959428"/>
                </a:lnTo>
              </a:path>
            </a:pathLst>
          </a:custGeom>
          <a:noFill/>
          <a:ln w="3810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BBF90-20EA-BD46-9560-42EDBE3DB45A}"/>
              </a:ext>
            </a:extLst>
          </p:cNvPr>
          <p:cNvSpPr txBox="1"/>
          <p:nvPr/>
        </p:nvSpPr>
        <p:spPr>
          <a:xfrm>
            <a:off x="5056540" y="4853057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3BF9"/>
                </a:solidFill>
              </a:rPr>
              <a:t>Every 3 hours, </a:t>
            </a:r>
          </a:p>
          <a:p>
            <a:r>
              <a:rPr lang="en-US" sz="2000" dirty="0">
                <a:solidFill>
                  <a:srgbClr val="033BF9"/>
                </a:solidFill>
              </a:rPr>
              <a:t>concentration declines by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3CF6-B1FF-AD4E-8F7C-A71B0B2827DE}"/>
              </a:ext>
            </a:extLst>
          </p:cNvPr>
          <p:cNvSpPr txBox="1"/>
          <p:nvPr/>
        </p:nvSpPr>
        <p:spPr>
          <a:xfrm>
            <a:off x="-23851" y="2014090"/>
            <a:ext cx="1569725" cy="378045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0.04 (100%)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0.02 (50%)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0.01 (25%)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0.005 (12%)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0.0025 (6%)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0.00125 (3%)</a:t>
            </a: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12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D68-E7C0-2644-BDF4-18F77FCA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69514" cy="960120"/>
          </a:xfrm>
        </p:spPr>
        <p:txBody>
          <a:bodyPr/>
          <a:lstStyle/>
          <a:p>
            <a:r>
              <a:rPr lang="en-US" dirty="0"/>
              <a:t>The shorter the terminal half-life, the more frequently the drug is dosed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793FF-5B44-9F41-84B6-090F1DDCE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478244-24CB-554B-B774-FBB78D9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6223"/>
              </p:ext>
            </p:extLst>
          </p:nvPr>
        </p:nvGraphicFramePr>
        <p:xfrm>
          <a:off x="2062842" y="2733766"/>
          <a:ext cx="5515429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308168369"/>
                    </a:ext>
                  </a:extLst>
                </a:gridCol>
                <a:gridCol w="1494972">
                  <a:extLst>
                    <a:ext uri="{9D8B030D-6E8A-4147-A177-3AD203B41FA5}">
                      <a16:colId xmlns:a16="http://schemas.microsoft.com/office/drawing/2014/main" val="2545321950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390741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Half-life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Dose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6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Tylenol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  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 per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1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Aleve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 per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4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Keytruda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 days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per 3 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135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14CD7F-9E5E-984B-B8D0-EA72EA106278}"/>
              </a:ext>
            </a:extLst>
          </p:cNvPr>
          <p:cNvSpPr txBox="1"/>
          <p:nvPr/>
        </p:nvSpPr>
        <p:spPr>
          <a:xfrm>
            <a:off x="636114" y="5417347"/>
            <a:ext cx="6942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Dosing interval also depends on duration of effect</a:t>
            </a:r>
          </a:p>
        </p:txBody>
      </p:sp>
    </p:spTree>
    <p:extLst>
      <p:ext uri="{BB962C8B-B14F-4D97-AF65-F5344CB8AC3E}">
        <p14:creationId xmlns:p14="http://schemas.microsoft.com/office/powerpoint/2010/main" val="108500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22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C61D1-7BFD-8A4D-A765-97544D540121}"/>
              </a:ext>
            </a:extLst>
          </p:cNvPr>
          <p:cNvSpPr/>
          <p:nvPr/>
        </p:nvSpPr>
        <p:spPr>
          <a:xfrm>
            <a:off x="7219239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B87FEB-158A-2541-AB8F-4508EB308189}"/>
                  </a:ext>
                </a:extLst>
              </p:cNvPr>
              <p:cNvSpPr txBox="1"/>
              <p:nvPr/>
            </p:nvSpPr>
            <p:spPr>
              <a:xfrm>
                <a:off x="538862" y="2030519"/>
                <a:ext cx="5943422" cy="1213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Concentration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Amount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mg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𝐷𝑜𝑠𝑒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B87FEB-158A-2541-AB8F-4508EB30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62" y="2030519"/>
                <a:ext cx="5943422" cy="1213409"/>
              </a:xfrm>
              <a:prstGeom prst="rect">
                <a:avLst/>
              </a:prstGeom>
              <a:blipFill>
                <a:blip r:embed="rId3"/>
                <a:stretch>
                  <a:fillRect l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4021675" y="3952403"/>
                <a:ext cx="169180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75" y="3952403"/>
                <a:ext cx="1691809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511363-C9D0-C44B-BC2E-C306362DDF3D}"/>
              </a:ext>
            </a:extLst>
          </p:cNvPr>
          <p:cNvSpPr txBox="1"/>
          <p:nvPr/>
        </p:nvSpPr>
        <p:spPr>
          <a:xfrm>
            <a:off x="905432" y="3887513"/>
            <a:ext cx="323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Rate of change of amount in 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4ADE-25B4-7C44-8EB2-305ECE88C0D3}"/>
              </a:ext>
            </a:extLst>
          </p:cNvPr>
          <p:cNvSpPr txBox="1"/>
          <p:nvPr/>
        </p:nvSpPr>
        <p:spPr>
          <a:xfrm>
            <a:off x="7166593" y="113132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1A327-094F-AE48-BC14-6CD831E23BEE}"/>
              </a:ext>
            </a:extLst>
          </p:cNvPr>
          <p:cNvCxnSpPr>
            <a:stCxn id="6" idx="2"/>
          </p:cNvCxnSpPr>
          <p:nvPr/>
        </p:nvCxnSpPr>
        <p:spPr>
          <a:xfrm>
            <a:off x="7618801" y="2772571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8261E2-F803-934B-A13A-8C2E11311F7B}"/>
              </a:ext>
            </a:extLst>
          </p:cNvPr>
          <p:cNvCxnSpPr>
            <a:cxnSpLocks/>
          </p:cNvCxnSpPr>
          <p:nvPr/>
        </p:nvCxnSpPr>
        <p:spPr>
          <a:xfrm>
            <a:off x="7618801" y="1648152"/>
            <a:ext cx="0" cy="36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CD3AE-26DC-4848-9A68-F01907680484}"/>
              </a:ext>
            </a:extLst>
          </p:cNvPr>
          <p:cNvSpPr txBox="1"/>
          <p:nvPr/>
        </p:nvSpPr>
        <p:spPr>
          <a:xfrm>
            <a:off x="7622254" y="287927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280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4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introduction to Clearance [L/h]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28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3183649" y="1790496"/>
                <a:ext cx="16918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1790496"/>
                <a:ext cx="169181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C6E234-069B-4B46-B3C2-C252B4A93C7D}"/>
                  </a:ext>
                </a:extLst>
              </p:cNvPr>
              <p:cNvSpPr txBox="1"/>
              <p:nvPr/>
            </p:nvSpPr>
            <p:spPr>
              <a:xfrm>
                <a:off x="3183649" y="2689908"/>
                <a:ext cx="2680477" cy="70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C6E234-069B-4B46-B3C2-C252B4A9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2689908"/>
                <a:ext cx="2680477" cy="70910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961C7-3248-7043-B148-02045870EA0D}"/>
                  </a:ext>
                </a:extLst>
              </p:cNvPr>
              <p:cNvSpPr txBox="1"/>
              <p:nvPr/>
            </p:nvSpPr>
            <p:spPr>
              <a:xfrm>
                <a:off x="3183649" y="3644570"/>
                <a:ext cx="186628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961C7-3248-7043-B148-02045870E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3644570"/>
                <a:ext cx="186628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494F7-BD09-CB42-965A-417FD3115735}"/>
                  </a:ext>
                </a:extLst>
              </p:cNvPr>
              <p:cNvSpPr txBox="1"/>
              <p:nvPr/>
            </p:nvSpPr>
            <p:spPr>
              <a:xfrm>
                <a:off x="3183649" y="4430582"/>
                <a:ext cx="2122119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494F7-BD09-CB42-965A-417FD311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4430582"/>
                <a:ext cx="2122119" cy="691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9C25A0-1205-4F45-B047-05BAA37E5E87}"/>
              </a:ext>
            </a:extLst>
          </p:cNvPr>
          <p:cNvSpPr txBox="1"/>
          <p:nvPr/>
        </p:nvSpPr>
        <p:spPr>
          <a:xfrm>
            <a:off x="2032090" y="5377357"/>
            <a:ext cx="547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Clearance is a flow rate of plasma that is completely eliminated of drug</a:t>
            </a:r>
          </a:p>
        </p:txBody>
      </p:sp>
    </p:spTree>
    <p:extLst>
      <p:ext uri="{BB962C8B-B14F-4D97-AF65-F5344CB8AC3E}">
        <p14:creationId xmlns:p14="http://schemas.microsoft.com/office/powerpoint/2010/main" val="250379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20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0F94-1502-2A4B-B6A7-0314E1BF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Mechanical Analogy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2FFA7-93D3-3747-8505-FE47E83EE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F4B6F-C043-D14E-9E57-56DB69E12A5E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C508-F313-B941-B9D8-77282D7B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0" y="4293398"/>
            <a:ext cx="1987008" cy="114895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D169FECA-E559-DB40-8135-47AAFDB3A5A5}"/>
              </a:ext>
            </a:extLst>
          </p:cNvPr>
          <p:cNvSpPr/>
          <p:nvPr/>
        </p:nvSpPr>
        <p:spPr>
          <a:xfrm>
            <a:off x="1793951" y="2289127"/>
            <a:ext cx="1828800" cy="1277258"/>
          </a:xfrm>
          <a:custGeom>
            <a:avLst/>
            <a:gdLst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0 w 1828800"/>
              <a:gd name="connsiteY4" fmla="*/ 2902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91440 w 1828800"/>
              <a:gd name="connsiteY4" fmla="*/ 12046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277258">
                <a:moveTo>
                  <a:pt x="0" y="29029"/>
                </a:moveTo>
                <a:lnTo>
                  <a:pt x="449943" y="1277258"/>
                </a:lnTo>
                <a:lnTo>
                  <a:pt x="1436914" y="1277258"/>
                </a:lnTo>
                <a:lnTo>
                  <a:pt x="1828800" y="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E027EA-EBE1-D147-B2DA-155962894121}"/>
              </a:ext>
            </a:extLst>
          </p:cNvPr>
          <p:cNvSpPr/>
          <p:nvPr/>
        </p:nvSpPr>
        <p:spPr>
          <a:xfrm>
            <a:off x="1877851" y="2453441"/>
            <a:ext cx="1694251" cy="1103086"/>
          </a:xfrm>
          <a:custGeom>
            <a:avLst/>
            <a:gdLst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4514 w 1683657"/>
              <a:gd name="connsiteY12" fmla="*/ 203200 h 1103086"/>
              <a:gd name="connsiteX13" fmla="*/ 14514 w 1683657"/>
              <a:gd name="connsiteY13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35405 w 1683657"/>
              <a:gd name="connsiteY12" fmla="*/ 144867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75917 w 1683657"/>
              <a:gd name="connsiteY12" fmla="*/ 179591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66899 w 1683657"/>
              <a:gd name="connsiteY11" fmla="*/ 214315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20600 w 1683657"/>
              <a:gd name="connsiteY11" fmla="*/ 243252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63668 w 1683657"/>
              <a:gd name="connsiteY10" fmla="*/ 225890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98392 w 1683657"/>
              <a:gd name="connsiteY10" fmla="*/ 260614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83587 w 1683657"/>
              <a:gd name="connsiteY9" fmla="*/ 208528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986144 w 1683657"/>
              <a:gd name="connsiteY8" fmla="*/ 179591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211851 w 1683657"/>
              <a:gd name="connsiteY7" fmla="*/ 168016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20195 w 1683657"/>
              <a:gd name="connsiteY6" fmla="*/ 139080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79026 w 1683657"/>
              <a:gd name="connsiteY5" fmla="*/ 72387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8379 h 1105351"/>
              <a:gd name="connsiteX1" fmla="*/ 348343 w 1683657"/>
              <a:gd name="connsiteY1" fmla="*/ 1105351 h 1105351"/>
              <a:gd name="connsiteX2" fmla="*/ 1349828 w 1683657"/>
              <a:gd name="connsiteY2" fmla="*/ 1105351 h 1105351"/>
              <a:gd name="connsiteX3" fmla="*/ 1683657 w 1683657"/>
              <a:gd name="connsiteY3" fmla="*/ 2265 h 1105351"/>
              <a:gd name="connsiteX4" fmla="*/ 1538514 w 1683657"/>
              <a:gd name="connsiteY4" fmla="*/ 16779 h 1105351"/>
              <a:gd name="connsiteX5" fmla="*/ 1460707 w 1683657"/>
              <a:gd name="connsiteY5" fmla="*/ 181857 h 1105351"/>
              <a:gd name="connsiteX6" fmla="*/ 1320800 w 1683657"/>
              <a:gd name="connsiteY6" fmla="*/ 263522 h 1105351"/>
              <a:gd name="connsiteX7" fmla="*/ 1177127 w 1683657"/>
              <a:gd name="connsiteY7" fmla="*/ 205005 h 1105351"/>
              <a:gd name="connsiteX8" fmla="*/ 1103085 w 1683657"/>
              <a:gd name="connsiteY8" fmla="*/ 74836 h 1105351"/>
              <a:gd name="connsiteX9" fmla="*/ 1032442 w 1683657"/>
              <a:gd name="connsiteY9" fmla="*/ 216580 h 1105351"/>
              <a:gd name="connsiteX10" fmla="*/ 885371 w 1683657"/>
              <a:gd name="connsiteY10" fmla="*/ 292551 h 1105351"/>
              <a:gd name="connsiteX11" fmla="*/ 754650 w 1683657"/>
              <a:gd name="connsiteY11" fmla="*/ 257092 h 1105351"/>
              <a:gd name="connsiteX12" fmla="*/ 667657 w 1683657"/>
              <a:gd name="connsiteY12" fmla="*/ 118379 h 1105351"/>
              <a:gd name="connsiteX13" fmla="*/ 598392 w 1683657"/>
              <a:gd name="connsiteY13" fmla="*/ 262879 h 1105351"/>
              <a:gd name="connsiteX14" fmla="*/ 464457 w 1683657"/>
              <a:gd name="connsiteY14" fmla="*/ 321579 h 1105351"/>
              <a:gd name="connsiteX15" fmla="*/ 320600 w 1683657"/>
              <a:gd name="connsiteY15" fmla="*/ 245517 h 1105351"/>
              <a:gd name="connsiteX16" fmla="*/ 246743 w 1683657"/>
              <a:gd name="connsiteY16" fmla="*/ 89351 h 1105351"/>
              <a:gd name="connsiteX17" fmla="*/ 175917 w 1683657"/>
              <a:gd name="connsiteY17" fmla="*/ 181856 h 1105351"/>
              <a:gd name="connsiteX18" fmla="*/ 14514 w 1683657"/>
              <a:gd name="connsiteY18" fmla="*/ 205465 h 1105351"/>
              <a:gd name="connsiteX19" fmla="*/ 14514 w 1683657"/>
              <a:gd name="connsiteY19" fmla="*/ 205465 h 1105351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7367 w 1691024"/>
              <a:gd name="connsiteY0" fmla="*/ 116114 h 1103086"/>
              <a:gd name="connsiteX1" fmla="*/ 355710 w 1691024"/>
              <a:gd name="connsiteY1" fmla="*/ 1103086 h 1103086"/>
              <a:gd name="connsiteX2" fmla="*/ 1357195 w 1691024"/>
              <a:gd name="connsiteY2" fmla="*/ 1103086 h 1103086"/>
              <a:gd name="connsiteX3" fmla="*/ 1691024 w 1691024"/>
              <a:gd name="connsiteY3" fmla="*/ 0 h 1103086"/>
              <a:gd name="connsiteX4" fmla="*/ 1574818 w 1691024"/>
              <a:gd name="connsiteY4" fmla="*/ 78175 h 1103086"/>
              <a:gd name="connsiteX5" fmla="*/ 1468074 w 1691024"/>
              <a:gd name="connsiteY5" fmla="*/ 179592 h 1103086"/>
              <a:gd name="connsiteX6" fmla="*/ 1328167 w 1691024"/>
              <a:gd name="connsiteY6" fmla="*/ 261257 h 1103086"/>
              <a:gd name="connsiteX7" fmla="*/ 1184494 w 1691024"/>
              <a:gd name="connsiteY7" fmla="*/ 202740 h 1103086"/>
              <a:gd name="connsiteX8" fmla="*/ 1110452 w 1691024"/>
              <a:gd name="connsiteY8" fmla="*/ 72571 h 1103086"/>
              <a:gd name="connsiteX9" fmla="*/ 1039809 w 1691024"/>
              <a:gd name="connsiteY9" fmla="*/ 214315 h 1103086"/>
              <a:gd name="connsiteX10" fmla="*/ 892738 w 1691024"/>
              <a:gd name="connsiteY10" fmla="*/ 290286 h 1103086"/>
              <a:gd name="connsiteX11" fmla="*/ 762017 w 1691024"/>
              <a:gd name="connsiteY11" fmla="*/ 254827 h 1103086"/>
              <a:gd name="connsiteX12" fmla="*/ 675024 w 1691024"/>
              <a:gd name="connsiteY12" fmla="*/ 116114 h 1103086"/>
              <a:gd name="connsiteX13" fmla="*/ 605759 w 1691024"/>
              <a:gd name="connsiteY13" fmla="*/ 260614 h 1103086"/>
              <a:gd name="connsiteX14" fmla="*/ 471824 w 1691024"/>
              <a:gd name="connsiteY14" fmla="*/ 319314 h 1103086"/>
              <a:gd name="connsiteX15" fmla="*/ 327967 w 1691024"/>
              <a:gd name="connsiteY15" fmla="*/ 243252 h 1103086"/>
              <a:gd name="connsiteX16" fmla="*/ 254110 w 1691024"/>
              <a:gd name="connsiteY16" fmla="*/ 87086 h 1103086"/>
              <a:gd name="connsiteX17" fmla="*/ 171710 w 1691024"/>
              <a:gd name="connsiteY17" fmla="*/ 283763 h 1103086"/>
              <a:gd name="connsiteX18" fmla="*/ 33455 w 1691024"/>
              <a:gd name="connsiteY18" fmla="*/ 191625 h 1103086"/>
              <a:gd name="connsiteX19" fmla="*/ 10307 w 1691024"/>
              <a:gd name="connsiteY19" fmla="*/ 359459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0 w 1683657"/>
              <a:gd name="connsiteY18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64817 w 1683657"/>
              <a:gd name="connsiteY18" fmla="*/ 190185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59030 w 1683657"/>
              <a:gd name="connsiteY18" fmla="*/ 248058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97926 w 1683657"/>
              <a:gd name="connsiteY17" fmla="*/ 190185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94251" h="1103086">
                <a:moveTo>
                  <a:pt x="10594" y="116114"/>
                </a:moveTo>
                <a:lnTo>
                  <a:pt x="358937" y="1103086"/>
                </a:lnTo>
                <a:lnTo>
                  <a:pt x="1360422" y="1103086"/>
                </a:lnTo>
                <a:lnTo>
                  <a:pt x="1694251" y="0"/>
                </a:lnTo>
                <a:cubicBezTo>
                  <a:pt x="1645870" y="4838"/>
                  <a:pt x="1619061" y="76215"/>
                  <a:pt x="1589619" y="107112"/>
                </a:cubicBezTo>
                <a:cubicBezTo>
                  <a:pt x="1560177" y="138009"/>
                  <a:pt x="1553886" y="144256"/>
                  <a:pt x="1517600" y="185380"/>
                </a:cubicBezTo>
                <a:cubicBezTo>
                  <a:pt x="1481314" y="226504"/>
                  <a:pt x="1434601" y="261257"/>
                  <a:pt x="1395054" y="261257"/>
                </a:cubicBezTo>
                <a:cubicBezTo>
                  <a:pt x="1355507" y="261257"/>
                  <a:pt x="1316605" y="216826"/>
                  <a:pt x="1280319" y="185378"/>
                </a:cubicBezTo>
                <a:lnTo>
                  <a:pt x="1188914" y="60997"/>
                </a:lnTo>
                <a:lnTo>
                  <a:pt x="1060398" y="220102"/>
                </a:lnTo>
                <a:cubicBezTo>
                  <a:pt x="1024112" y="256388"/>
                  <a:pt x="941299" y="288357"/>
                  <a:pt x="895965" y="290286"/>
                </a:cubicBezTo>
                <a:cubicBezTo>
                  <a:pt x="850631" y="292215"/>
                  <a:pt x="824679" y="260707"/>
                  <a:pt x="788393" y="231678"/>
                </a:cubicBezTo>
                <a:lnTo>
                  <a:pt x="701400" y="92965"/>
                </a:lnTo>
                <a:lnTo>
                  <a:pt x="632136" y="260614"/>
                </a:lnTo>
                <a:cubicBezTo>
                  <a:pt x="598269" y="294481"/>
                  <a:pt x="545464" y="322208"/>
                  <a:pt x="503988" y="319314"/>
                </a:cubicBezTo>
                <a:cubicBezTo>
                  <a:pt x="462512" y="316420"/>
                  <a:pt x="419566" y="281957"/>
                  <a:pt x="383280" y="243252"/>
                </a:cubicBezTo>
                <a:lnTo>
                  <a:pt x="349935" y="127597"/>
                </a:lnTo>
                <a:cubicBezTo>
                  <a:pt x="334312" y="127433"/>
                  <a:pt x="316780" y="210455"/>
                  <a:pt x="289543" y="242270"/>
                </a:cubicBezTo>
                <a:cubicBezTo>
                  <a:pt x="262306" y="274085"/>
                  <a:pt x="215829" y="340036"/>
                  <a:pt x="186512" y="318488"/>
                </a:cubicBezTo>
                <a:lnTo>
                  <a:pt x="98561" y="253845"/>
                </a:lnTo>
                <a:cubicBezTo>
                  <a:pt x="69244" y="232297"/>
                  <a:pt x="-32802" y="-25426"/>
                  <a:pt x="10594" y="11611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E60B260-E662-8745-B695-5333D56A6363}"/>
              </a:ext>
            </a:extLst>
          </p:cNvPr>
          <p:cNvSpPr/>
          <p:nvPr/>
        </p:nvSpPr>
        <p:spPr>
          <a:xfrm>
            <a:off x="2661479" y="3572753"/>
            <a:ext cx="221290" cy="1263178"/>
          </a:xfrm>
          <a:custGeom>
            <a:avLst/>
            <a:gdLst>
              <a:gd name="connsiteX0" fmla="*/ 0 w 400050"/>
              <a:gd name="connsiteY0" fmla="*/ 0 h 1585912"/>
              <a:gd name="connsiteX1" fmla="*/ 0 w 400050"/>
              <a:gd name="connsiteY1" fmla="*/ 1585912 h 1585912"/>
              <a:gd name="connsiteX2" fmla="*/ 400050 w 400050"/>
              <a:gd name="connsiteY2" fmla="*/ 1585912 h 1585912"/>
              <a:gd name="connsiteX3" fmla="*/ 400050 w 400050"/>
              <a:gd name="connsiteY3" fmla="*/ 0 h 1585912"/>
              <a:gd name="connsiteX4" fmla="*/ 0 w 400050"/>
              <a:gd name="connsiteY4" fmla="*/ 0 h 158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1585912">
                <a:moveTo>
                  <a:pt x="0" y="0"/>
                </a:moveTo>
                <a:lnTo>
                  <a:pt x="0" y="1585912"/>
                </a:lnTo>
                <a:lnTo>
                  <a:pt x="400050" y="1585912"/>
                </a:lnTo>
                <a:lnTo>
                  <a:pt x="400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96C6A7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1A55-0E7C-CE46-80A7-38148AC8E636}"/>
              </a:ext>
            </a:extLst>
          </p:cNvPr>
          <p:cNvSpPr txBox="1"/>
          <p:nvPr/>
        </p:nvSpPr>
        <p:spPr>
          <a:xfrm>
            <a:off x="2192454" y="2880878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Vessel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B2526-5C4D-204E-8661-67B3B7B79352}"/>
              </a:ext>
            </a:extLst>
          </p:cNvPr>
          <p:cNvSpPr/>
          <p:nvPr/>
        </p:nvSpPr>
        <p:spPr>
          <a:xfrm>
            <a:off x="2681335" y="3486756"/>
            <a:ext cx="186885" cy="191264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FD047F-5851-B248-8F70-F4EE4FE9D38F}"/>
              </a:ext>
            </a:extLst>
          </p:cNvPr>
          <p:cNvSpPr/>
          <p:nvPr/>
        </p:nvSpPr>
        <p:spPr>
          <a:xfrm>
            <a:off x="2681335" y="3441690"/>
            <a:ext cx="186885" cy="1414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7627C-47C8-724F-8787-04B6428A132A}"/>
              </a:ext>
            </a:extLst>
          </p:cNvPr>
          <p:cNvGrpSpPr/>
          <p:nvPr/>
        </p:nvGrpSpPr>
        <p:grpSpPr>
          <a:xfrm>
            <a:off x="4173097" y="3441690"/>
            <a:ext cx="1039067" cy="1092504"/>
            <a:chOff x="4173097" y="3441690"/>
            <a:chExt cx="1039067" cy="10925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B2EEDF-FAC5-3248-92EC-E9FFC0526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20000" t="10970" r="36825" b="26328"/>
            <a:stretch/>
          </p:blipFill>
          <p:spPr>
            <a:xfrm>
              <a:off x="4178970" y="3441690"/>
              <a:ext cx="1003922" cy="10925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CA264A-539A-9847-ADE4-A591EBFE5060}"/>
                </a:ext>
              </a:extLst>
            </p:cNvPr>
            <p:cNvSpPr txBox="1"/>
            <p:nvPr/>
          </p:nvSpPr>
          <p:spPr>
            <a:xfrm>
              <a:off x="4173097" y="3678020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Pump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3E6DCE22-AD2B-4041-A22A-1D8B4F16EEAA}"/>
              </a:ext>
            </a:extLst>
          </p:cNvPr>
          <p:cNvSpPr/>
          <p:nvPr/>
        </p:nvSpPr>
        <p:spPr>
          <a:xfrm>
            <a:off x="3219781" y="4524723"/>
            <a:ext cx="1562793" cy="739833"/>
          </a:xfrm>
          <a:custGeom>
            <a:avLst/>
            <a:gdLst>
              <a:gd name="connsiteX0" fmla="*/ 124691 w 1562793"/>
              <a:gd name="connsiteY0" fmla="*/ 556953 h 739833"/>
              <a:gd name="connsiteX1" fmla="*/ 1330037 w 1562793"/>
              <a:gd name="connsiteY1" fmla="*/ 556953 h 739833"/>
              <a:gd name="connsiteX2" fmla="*/ 1330037 w 1562793"/>
              <a:gd name="connsiteY2" fmla="*/ 0 h 739833"/>
              <a:gd name="connsiteX3" fmla="*/ 1562793 w 1562793"/>
              <a:gd name="connsiteY3" fmla="*/ 0 h 739833"/>
              <a:gd name="connsiteX4" fmla="*/ 1562793 w 1562793"/>
              <a:gd name="connsiteY4" fmla="*/ 739833 h 739833"/>
              <a:gd name="connsiteX5" fmla="*/ 0 w 1562793"/>
              <a:gd name="connsiteY5" fmla="*/ 739833 h 739833"/>
              <a:gd name="connsiteX6" fmla="*/ 124691 w 1562793"/>
              <a:gd name="connsiteY6" fmla="*/ 556953 h 73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793" h="739833">
                <a:moveTo>
                  <a:pt x="124691" y="556953"/>
                </a:moveTo>
                <a:lnTo>
                  <a:pt x="1330037" y="556953"/>
                </a:lnTo>
                <a:lnTo>
                  <a:pt x="1330037" y="0"/>
                </a:lnTo>
                <a:lnTo>
                  <a:pt x="1562793" y="0"/>
                </a:lnTo>
                <a:lnTo>
                  <a:pt x="1562793" y="739833"/>
                </a:lnTo>
                <a:lnTo>
                  <a:pt x="0" y="739833"/>
                </a:lnTo>
                <a:lnTo>
                  <a:pt x="124691" y="556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51099-7B6B-C548-845A-0239C264EDCF}"/>
              </a:ext>
            </a:extLst>
          </p:cNvPr>
          <p:cNvSpPr/>
          <p:nvPr/>
        </p:nvSpPr>
        <p:spPr>
          <a:xfrm>
            <a:off x="4576636" y="4498927"/>
            <a:ext cx="174600" cy="739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87EDD-EFF4-0E4D-8379-0B7D714B69F0}"/>
              </a:ext>
            </a:extLst>
          </p:cNvPr>
          <p:cNvCxnSpPr>
            <a:cxnSpLocks/>
          </p:cNvCxnSpPr>
          <p:nvPr/>
        </p:nvCxnSpPr>
        <p:spPr>
          <a:xfrm flipV="1">
            <a:off x="3250869" y="5109630"/>
            <a:ext cx="81394" cy="11633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D0E949D4-FF5B-0A44-88C6-DEA2A8BB23B5}"/>
              </a:ext>
            </a:extLst>
          </p:cNvPr>
          <p:cNvSpPr/>
          <p:nvPr/>
        </p:nvSpPr>
        <p:spPr>
          <a:xfrm>
            <a:off x="2959195" y="1587077"/>
            <a:ext cx="1808922" cy="1861165"/>
          </a:xfrm>
          <a:custGeom>
            <a:avLst/>
            <a:gdLst>
              <a:gd name="connsiteX0" fmla="*/ 1530627 w 1808922"/>
              <a:gd name="connsiteY0" fmla="*/ 1848678 h 2007704"/>
              <a:gd name="connsiteX1" fmla="*/ 1530627 w 1808922"/>
              <a:gd name="connsiteY1" fmla="*/ 218661 h 2007704"/>
              <a:gd name="connsiteX2" fmla="*/ 238540 w 1808922"/>
              <a:gd name="connsiteY2" fmla="*/ 218661 h 2007704"/>
              <a:gd name="connsiteX3" fmla="*/ 238540 w 1808922"/>
              <a:gd name="connsiteY3" fmla="*/ 755374 h 2007704"/>
              <a:gd name="connsiteX4" fmla="*/ 0 w 1808922"/>
              <a:gd name="connsiteY4" fmla="*/ 755374 h 2007704"/>
              <a:gd name="connsiteX5" fmla="*/ 0 w 1808922"/>
              <a:gd name="connsiteY5" fmla="*/ 0 h 2007704"/>
              <a:gd name="connsiteX6" fmla="*/ 1808922 w 1808922"/>
              <a:gd name="connsiteY6" fmla="*/ 0 h 2007704"/>
              <a:gd name="connsiteX7" fmla="*/ 1808922 w 1808922"/>
              <a:gd name="connsiteY7" fmla="*/ 2007704 h 2007704"/>
              <a:gd name="connsiteX0" fmla="*/ 1530627 w 1808922"/>
              <a:gd name="connsiteY0" fmla="*/ 1848678 h 1861165"/>
              <a:gd name="connsiteX1" fmla="*/ 1530627 w 1808922"/>
              <a:gd name="connsiteY1" fmla="*/ 218661 h 1861165"/>
              <a:gd name="connsiteX2" fmla="*/ 238540 w 1808922"/>
              <a:gd name="connsiteY2" fmla="*/ 218661 h 1861165"/>
              <a:gd name="connsiteX3" fmla="*/ 238540 w 1808922"/>
              <a:gd name="connsiteY3" fmla="*/ 755374 h 1861165"/>
              <a:gd name="connsiteX4" fmla="*/ 0 w 1808922"/>
              <a:gd name="connsiteY4" fmla="*/ 755374 h 1861165"/>
              <a:gd name="connsiteX5" fmla="*/ 0 w 1808922"/>
              <a:gd name="connsiteY5" fmla="*/ 0 h 1861165"/>
              <a:gd name="connsiteX6" fmla="*/ 1808922 w 1808922"/>
              <a:gd name="connsiteY6" fmla="*/ 0 h 1861165"/>
              <a:gd name="connsiteX7" fmla="*/ 1808922 w 1808922"/>
              <a:gd name="connsiteY7" fmla="*/ 1861165 h 1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922" h="1861165">
                <a:moveTo>
                  <a:pt x="1530627" y="1848678"/>
                </a:moveTo>
                <a:lnTo>
                  <a:pt x="1530627" y="218661"/>
                </a:lnTo>
                <a:lnTo>
                  <a:pt x="238540" y="218661"/>
                </a:lnTo>
                <a:lnTo>
                  <a:pt x="238540" y="755374"/>
                </a:lnTo>
                <a:lnTo>
                  <a:pt x="0" y="755374"/>
                </a:lnTo>
                <a:lnTo>
                  <a:pt x="0" y="0"/>
                </a:lnTo>
                <a:lnTo>
                  <a:pt x="1808922" y="0"/>
                </a:lnTo>
                <a:lnTo>
                  <a:pt x="1808922" y="1861165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472EA4-D614-5249-B869-1AB3CD0198FD}"/>
              </a:ext>
            </a:extLst>
          </p:cNvPr>
          <p:cNvCxnSpPr>
            <a:cxnSpLocks/>
          </p:cNvCxnSpPr>
          <p:nvPr/>
        </p:nvCxnSpPr>
        <p:spPr>
          <a:xfrm flipV="1">
            <a:off x="3017810" y="2339444"/>
            <a:ext cx="113408" cy="788"/>
          </a:xfrm>
          <a:prstGeom prst="line">
            <a:avLst/>
          </a:prstGeom>
          <a:ln w="57150">
            <a:solidFill>
              <a:srgbClr val="96C6A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6B01CA-834F-024B-914B-CEF33B58AE06}"/>
              </a:ext>
            </a:extLst>
          </p:cNvPr>
          <p:cNvSpPr/>
          <p:nvPr/>
        </p:nvSpPr>
        <p:spPr>
          <a:xfrm>
            <a:off x="2991996" y="2152152"/>
            <a:ext cx="180253" cy="5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6C473-F407-224E-B2B8-2B0C8C571F26}"/>
              </a:ext>
            </a:extLst>
          </p:cNvPr>
          <p:cNvSpPr txBox="1"/>
          <p:nvPr/>
        </p:nvSpPr>
        <p:spPr>
          <a:xfrm>
            <a:off x="799687" y="2951089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(V)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520CEF-7AE1-5746-8889-D263E4EC2D29}"/>
              </a:ext>
            </a:extLst>
          </p:cNvPr>
          <p:cNvSpPr txBox="1"/>
          <p:nvPr/>
        </p:nvSpPr>
        <p:spPr>
          <a:xfrm>
            <a:off x="2899478" y="12271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(C)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B77CC-4F49-1B47-982E-F4A273C35170}"/>
              </a:ext>
            </a:extLst>
          </p:cNvPr>
          <p:cNvGrpSpPr/>
          <p:nvPr/>
        </p:nvGrpSpPr>
        <p:grpSpPr>
          <a:xfrm>
            <a:off x="1043162" y="1765808"/>
            <a:ext cx="3601206" cy="3417411"/>
            <a:chOff x="1043162" y="1765808"/>
            <a:chExt cx="3601206" cy="341741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272412-50A8-D841-9B89-CC19D24D8E34}"/>
                </a:ext>
              </a:extLst>
            </p:cNvPr>
            <p:cNvCxnSpPr/>
            <p:nvPr/>
          </p:nvCxnSpPr>
          <p:spPr>
            <a:xfrm>
              <a:off x="3085542" y="1765808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B5AF2-FC21-7241-BFD4-DEAD26A497E1}"/>
                </a:ext>
              </a:extLst>
            </p:cNvPr>
            <p:cNvCxnSpPr/>
            <p:nvPr/>
          </p:nvCxnSpPr>
          <p:spPr>
            <a:xfrm>
              <a:off x="2780742" y="3811619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80D69-DB4B-104B-B397-03EB9E666A5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409" y="5183219"/>
              <a:ext cx="949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60C7E8E-2964-D74C-B804-84545319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368" y="1984323"/>
              <a:ext cx="0" cy="11514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668BFF-9CC7-A94F-9568-968AC4799640}"/>
                </a:ext>
              </a:extLst>
            </p:cNvPr>
            <p:cNvSpPr txBox="1"/>
            <p:nvPr/>
          </p:nvSpPr>
          <p:spPr>
            <a:xfrm>
              <a:off x="1043162" y="38627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rate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3770E84D-2F2B-5B42-8D36-CF3DDA925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66"/>
          <a:stretch/>
        </p:blipFill>
        <p:spPr>
          <a:xfrm>
            <a:off x="5639910" y="476375"/>
            <a:ext cx="3223039" cy="48725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F222F2D-9089-2741-A886-9F920783555D}"/>
              </a:ext>
            </a:extLst>
          </p:cNvPr>
          <p:cNvSpPr txBox="1"/>
          <p:nvPr/>
        </p:nvSpPr>
        <p:spPr>
          <a:xfrm>
            <a:off x="7247741" y="2886168"/>
            <a:ext cx="2223687" cy="64633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Metabolizer (Liver)</a:t>
            </a:r>
          </a:p>
          <a:p>
            <a:pPr algn="ctr"/>
            <a:r>
              <a:rPr lang="en-US" b="1" dirty="0"/>
              <a:t>Filter (Kidney)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E0068A-9779-F44E-A279-58C1D56B9B84}"/>
              </a:ext>
            </a:extLst>
          </p:cNvPr>
          <p:cNvSpPr txBox="1"/>
          <p:nvPr/>
        </p:nvSpPr>
        <p:spPr>
          <a:xfrm>
            <a:off x="7475091" y="2351153"/>
            <a:ext cx="1633782" cy="369332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Pump (Heart)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4DC7A2-A3BE-604C-9F8B-9A7ADF18E3C4}"/>
              </a:ext>
            </a:extLst>
          </p:cNvPr>
          <p:cNvSpPr txBox="1"/>
          <p:nvPr/>
        </p:nvSpPr>
        <p:spPr>
          <a:xfrm>
            <a:off x="2332101" y="4902038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4283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FE198-B189-FD46-8B45-29E53FC7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sz="2400" dirty="0"/>
              <a:t>(Based on material from)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5AF54-E969-C94C-B790-3AFE95FB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Rowland, M., Tozer, T. N. </a:t>
            </a:r>
            <a:r>
              <a:rPr lang="en-US" i="1" dirty="0"/>
              <a:t>Clinical pharmacokinetics and pharmacodynamics: concepts and applications</a:t>
            </a:r>
            <a:r>
              <a:rPr lang="en-US" dirty="0"/>
              <a:t> </a:t>
            </a:r>
          </a:p>
          <a:p>
            <a:r>
              <a:rPr lang="en-US" dirty="0"/>
              <a:t>Peter </a:t>
            </a:r>
            <a:r>
              <a:rPr lang="en-US" dirty="0" err="1"/>
              <a:t>Bonate</a:t>
            </a:r>
            <a:r>
              <a:rPr lang="en-US" dirty="0"/>
              <a:t>, Astellas</a:t>
            </a:r>
          </a:p>
          <a:p>
            <a:r>
              <a:rPr lang="en-US" dirty="0"/>
              <a:t>Richard Brundage, U Minnesota</a:t>
            </a:r>
          </a:p>
          <a:p>
            <a:r>
              <a:rPr lang="en-US" dirty="0"/>
              <a:t>Leon Aarons, U Manchester</a:t>
            </a:r>
          </a:p>
          <a:p>
            <a:r>
              <a:rPr lang="en-US" dirty="0"/>
              <a:t>Jean-Louis </a:t>
            </a:r>
            <a:r>
              <a:rPr lang="en-US" dirty="0" err="1"/>
              <a:t>Steimer</a:t>
            </a:r>
            <a:r>
              <a:rPr lang="en-US" dirty="0"/>
              <a:t>, Novartis</a:t>
            </a:r>
          </a:p>
          <a:p>
            <a:r>
              <a:rPr lang="en-US" dirty="0"/>
              <a:t>Martin Fink, Novartis</a:t>
            </a:r>
          </a:p>
          <a:p>
            <a:r>
              <a:rPr lang="en-US" dirty="0"/>
              <a:t>Nick Holford, U Auckland </a:t>
            </a:r>
            <a:r>
              <a:rPr lang="en-US" dirty="0">
                <a:hlinkClick r:id="rId2"/>
              </a:rPr>
              <a:t>http://holford.fmhs.auckland.ac.nz/Teaching/pharmacometrics/advanced.php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D2037-A4AA-F345-9BD6-D4D53E41B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188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0F94-1502-2A4B-B6A7-0314E1BF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Mechanical Analogy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2FFA7-93D3-3747-8505-FE47E83EE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F4B6F-C043-D14E-9E57-56DB69E12A5E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C508-F313-B941-B9D8-77282D7B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0" y="4293398"/>
            <a:ext cx="1987008" cy="11489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DDC8EFC-022C-104A-B19E-83FAC5A5B1B8}"/>
              </a:ext>
            </a:extLst>
          </p:cNvPr>
          <p:cNvGrpSpPr/>
          <p:nvPr/>
        </p:nvGrpSpPr>
        <p:grpSpPr>
          <a:xfrm rot="5400000">
            <a:off x="1513346" y="1631657"/>
            <a:ext cx="1205397" cy="221290"/>
            <a:chOff x="772048" y="2340292"/>
            <a:chExt cx="1018652" cy="187008"/>
          </a:xfrm>
          <a:solidFill>
            <a:srgbClr val="0090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7E4E55-2CA2-3640-9477-0B32ED5C0221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38DBAB-BAE3-B946-B8AF-90A6D5651B03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987E4A-4DEC-6541-85D7-C13952308617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4AFC16-3C1C-4D42-9A09-9F2F5B55ED42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AE2D11-DFE5-1B40-A2CD-C33257B6E8C4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D169FECA-E559-DB40-8135-47AAFDB3A5A5}"/>
              </a:ext>
            </a:extLst>
          </p:cNvPr>
          <p:cNvSpPr/>
          <p:nvPr/>
        </p:nvSpPr>
        <p:spPr>
          <a:xfrm>
            <a:off x="1793951" y="2289127"/>
            <a:ext cx="1828800" cy="1277258"/>
          </a:xfrm>
          <a:custGeom>
            <a:avLst/>
            <a:gdLst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0 w 1828800"/>
              <a:gd name="connsiteY4" fmla="*/ 2902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91440 w 1828800"/>
              <a:gd name="connsiteY4" fmla="*/ 12046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277258">
                <a:moveTo>
                  <a:pt x="0" y="29029"/>
                </a:moveTo>
                <a:lnTo>
                  <a:pt x="449943" y="1277258"/>
                </a:lnTo>
                <a:lnTo>
                  <a:pt x="1436914" y="1277258"/>
                </a:lnTo>
                <a:lnTo>
                  <a:pt x="1828800" y="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E027EA-EBE1-D147-B2DA-155962894121}"/>
              </a:ext>
            </a:extLst>
          </p:cNvPr>
          <p:cNvSpPr/>
          <p:nvPr/>
        </p:nvSpPr>
        <p:spPr>
          <a:xfrm>
            <a:off x="1877851" y="2453441"/>
            <a:ext cx="1694251" cy="1103086"/>
          </a:xfrm>
          <a:custGeom>
            <a:avLst/>
            <a:gdLst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4514 w 1683657"/>
              <a:gd name="connsiteY12" fmla="*/ 203200 h 1103086"/>
              <a:gd name="connsiteX13" fmla="*/ 14514 w 1683657"/>
              <a:gd name="connsiteY13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35405 w 1683657"/>
              <a:gd name="connsiteY12" fmla="*/ 144867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75917 w 1683657"/>
              <a:gd name="connsiteY12" fmla="*/ 179591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66899 w 1683657"/>
              <a:gd name="connsiteY11" fmla="*/ 214315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20600 w 1683657"/>
              <a:gd name="connsiteY11" fmla="*/ 243252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63668 w 1683657"/>
              <a:gd name="connsiteY10" fmla="*/ 225890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98392 w 1683657"/>
              <a:gd name="connsiteY10" fmla="*/ 260614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83587 w 1683657"/>
              <a:gd name="connsiteY9" fmla="*/ 208528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986144 w 1683657"/>
              <a:gd name="connsiteY8" fmla="*/ 179591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211851 w 1683657"/>
              <a:gd name="connsiteY7" fmla="*/ 168016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20195 w 1683657"/>
              <a:gd name="connsiteY6" fmla="*/ 139080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79026 w 1683657"/>
              <a:gd name="connsiteY5" fmla="*/ 72387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8379 h 1105351"/>
              <a:gd name="connsiteX1" fmla="*/ 348343 w 1683657"/>
              <a:gd name="connsiteY1" fmla="*/ 1105351 h 1105351"/>
              <a:gd name="connsiteX2" fmla="*/ 1349828 w 1683657"/>
              <a:gd name="connsiteY2" fmla="*/ 1105351 h 1105351"/>
              <a:gd name="connsiteX3" fmla="*/ 1683657 w 1683657"/>
              <a:gd name="connsiteY3" fmla="*/ 2265 h 1105351"/>
              <a:gd name="connsiteX4" fmla="*/ 1538514 w 1683657"/>
              <a:gd name="connsiteY4" fmla="*/ 16779 h 1105351"/>
              <a:gd name="connsiteX5" fmla="*/ 1460707 w 1683657"/>
              <a:gd name="connsiteY5" fmla="*/ 181857 h 1105351"/>
              <a:gd name="connsiteX6" fmla="*/ 1320800 w 1683657"/>
              <a:gd name="connsiteY6" fmla="*/ 263522 h 1105351"/>
              <a:gd name="connsiteX7" fmla="*/ 1177127 w 1683657"/>
              <a:gd name="connsiteY7" fmla="*/ 205005 h 1105351"/>
              <a:gd name="connsiteX8" fmla="*/ 1103085 w 1683657"/>
              <a:gd name="connsiteY8" fmla="*/ 74836 h 1105351"/>
              <a:gd name="connsiteX9" fmla="*/ 1032442 w 1683657"/>
              <a:gd name="connsiteY9" fmla="*/ 216580 h 1105351"/>
              <a:gd name="connsiteX10" fmla="*/ 885371 w 1683657"/>
              <a:gd name="connsiteY10" fmla="*/ 292551 h 1105351"/>
              <a:gd name="connsiteX11" fmla="*/ 754650 w 1683657"/>
              <a:gd name="connsiteY11" fmla="*/ 257092 h 1105351"/>
              <a:gd name="connsiteX12" fmla="*/ 667657 w 1683657"/>
              <a:gd name="connsiteY12" fmla="*/ 118379 h 1105351"/>
              <a:gd name="connsiteX13" fmla="*/ 598392 w 1683657"/>
              <a:gd name="connsiteY13" fmla="*/ 262879 h 1105351"/>
              <a:gd name="connsiteX14" fmla="*/ 464457 w 1683657"/>
              <a:gd name="connsiteY14" fmla="*/ 321579 h 1105351"/>
              <a:gd name="connsiteX15" fmla="*/ 320600 w 1683657"/>
              <a:gd name="connsiteY15" fmla="*/ 245517 h 1105351"/>
              <a:gd name="connsiteX16" fmla="*/ 246743 w 1683657"/>
              <a:gd name="connsiteY16" fmla="*/ 89351 h 1105351"/>
              <a:gd name="connsiteX17" fmla="*/ 175917 w 1683657"/>
              <a:gd name="connsiteY17" fmla="*/ 181856 h 1105351"/>
              <a:gd name="connsiteX18" fmla="*/ 14514 w 1683657"/>
              <a:gd name="connsiteY18" fmla="*/ 205465 h 1105351"/>
              <a:gd name="connsiteX19" fmla="*/ 14514 w 1683657"/>
              <a:gd name="connsiteY19" fmla="*/ 205465 h 1105351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7367 w 1691024"/>
              <a:gd name="connsiteY0" fmla="*/ 116114 h 1103086"/>
              <a:gd name="connsiteX1" fmla="*/ 355710 w 1691024"/>
              <a:gd name="connsiteY1" fmla="*/ 1103086 h 1103086"/>
              <a:gd name="connsiteX2" fmla="*/ 1357195 w 1691024"/>
              <a:gd name="connsiteY2" fmla="*/ 1103086 h 1103086"/>
              <a:gd name="connsiteX3" fmla="*/ 1691024 w 1691024"/>
              <a:gd name="connsiteY3" fmla="*/ 0 h 1103086"/>
              <a:gd name="connsiteX4" fmla="*/ 1574818 w 1691024"/>
              <a:gd name="connsiteY4" fmla="*/ 78175 h 1103086"/>
              <a:gd name="connsiteX5" fmla="*/ 1468074 w 1691024"/>
              <a:gd name="connsiteY5" fmla="*/ 179592 h 1103086"/>
              <a:gd name="connsiteX6" fmla="*/ 1328167 w 1691024"/>
              <a:gd name="connsiteY6" fmla="*/ 261257 h 1103086"/>
              <a:gd name="connsiteX7" fmla="*/ 1184494 w 1691024"/>
              <a:gd name="connsiteY7" fmla="*/ 202740 h 1103086"/>
              <a:gd name="connsiteX8" fmla="*/ 1110452 w 1691024"/>
              <a:gd name="connsiteY8" fmla="*/ 72571 h 1103086"/>
              <a:gd name="connsiteX9" fmla="*/ 1039809 w 1691024"/>
              <a:gd name="connsiteY9" fmla="*/ 214315 h 1103086"/>
              <a:gd name="connsiteX10" fmla="*/ 892738 w 1691024"/>
              <a:gd name="connsiteY10" fmla="*/ 290286 h 1103086"/>
              <a:gd name="connsiteX11" fmla="*/ 762017 w 1691024"/>
              <a:gd name="connsiteY11" fmla="*/ 254827 h 1103086"/>
              <a:gd name="connsiteX12" fmla="*/ 675024 w 1691024"/>
              <a:gd name="connsiteY12" fmla="*/ 116114 h 1103086"/>
              <a:gd name="connsiteX13" fmla="*/ 605759 w 1691024"/>
              <a:gd name="connsiteY13" fmla="*/ 260614 h 1103086"/>
              <a:gd name="connsiteX14" fmla="*/ 471824 w 1691024"/>
              <a:gd name="connsiteY14" fmla="*/ 319314 h 1103086"/>
              <a:gd name="connsiteX15" fmla="*/ 327967 w 1691024"/>
              <a:gd name="connsiteY15" fmla="*/ 243252 h 1103086"/>
              <a:gd name="connsiteX16" fmla="*/ 254110 w 1691024"/>
              <a:gd name="connsiteY16" fmla="*/ 87086 h 1103086"/>
              <a:gd name="connsiteX17" fmla="*/ 171710 w 1691024"/>
              <a:gd name="connsiteY17" fmla="*/ 283763 h 1103086"/>
              <a:gd name="connsiteX18" fmla="*/ 33455 w 1691024"/>
              <a:gd name="connsiteY18" fmla="*/ 191625 h 1103086"/>
              <a:gd name="connsiteX19" fmla="*/ 10307 w 1691024"/>
              <a:gd name="connsiteY19" fmla="*/ 359459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0 w 1683657"/>
              <a:gd name="connsiteY18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64817 w 1683657"/>
              <a:gd name="connsiteY18" fmla="*/ 190185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59030 w 1683657"/>
              <a:gd name="connsiteY18" fmla="*/ 248058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97926 w 1683657"/>
              <a:gd name="connsiteY17" fmla="*/ 190185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94251" h="1103086">
                <a:moveTo>
                  <a:pt x="10594" y="116114"/>
                </a:moveTo>
                <a:lnTo>
                  <a:pt x="358937" y="1103086"/>
                </a:lnTo>
                <a:lnTo>
                  <a:pt x="1360422" y="1103086"/>
                </a:lnTo>
                <a:lnTo>
                  <a:pt x="1694251" y="0"/>
                </a:lnTo>
                <a:cubicBezTo>
                  <a:pt x="1645870" y="4838"/>
                  <a:pt x="1619061" y="76215"/>
                  <a:pt x="1589619" y="107112"/>
                </a:cubicBezTo>
                <a:cubicBezTo>
                  <a:pt x="1560177" y="138009"/>
                  <a:pt x="1553886" y="144256"/>
                  <a:pt x="1517600" y="185380"/>
                </a:cubicBezTo>
                <a:cubicBezTo>
                  <a:pt x="1481314" y="226504"/>
                  <a:pt x="1434601" y="261257"/>
                  <a:pt x="1395054" y="261257"/>
                </a:cubicBezTo>
                <a:cubicBezTo>
                  <a:pt x="1355507" y="261257"/>
                  <a:pt x="1316605" y="216826"/>
                  <a:pt x="1280319" y="185378"/>
                </a:cubicBezTo>
                <a:lnTo>
                  <a:pt x="1188914" y="60997"/>
                </a:lnTo>
                <a:lnTo>
                  <a:pt x="1060398" y="220102"/>
                </a:lnTo>
                <a:cubicBezTo>
                  <a:pt x="1024112" y="256388"/>
                  <a:pt x="941299" y="288357"/>
                  <a:pt x="895965" y="290286"/>
                </a:cubicBezTo>
                <a:cubicBezTo>
                  <a:pt x="850631" y="292215"/>
                  <a:pt x="824679" y="260707"/>
                  <a:pt x="788393" y="231678"/>
                </a:cubicBezTo>
                <a:lnTo>
                  <a:pt x="701400" y="92965"/>
                </a:lnTo>
                <a:lnTo>
                  <a:pt x="632136" y="260614"/>
                </a:lnTo>
                <a:cubicBezTo>
                  <a:pt x="598269" y="294481"/>
                  <a:pt x="545464" y="322208"/>
                  <a:pt x="503988" y="319314"/>
                </a:cubicBezTo>
                <a:cubicBezTo>
                  <a:pt x="462512" y="316420"/>
                  <a:pt x="419566" y="281957"/>
                  <a:pt x="383280" y="243252"/>
                </a:cubicBezTo>
                <a:lnTo>
                  <a:pt x="349935" y="127597"/>
                </a:lnTo>
                <a:cubicBezTo>
                  <a:pt x="334312" y="127433"/>
                  <a:pt x="316780" y="210455"/>
                  <a:pt x="289543" y="242270"/>
                </a:cubicBezTo>
                <a:cubicBezTo>
                  <a:pt x="262306" y="274085"/>
                  <a:pt x="215829" y="340036"/>
                  <a:pt x="186512" y="318488"/>
                </a:cubicBezTo>
                <a:lnTo>
                  <a:pt x="98561" y="253845"/>
                </a:lnTo>
                <a:cubicBezTo>
                  <a:pt x="69244" y="232297"/>
                  <a:pt x="-32802" y="-25426"/>
                  <a:pt x="10594" y="116114"/>
                </a:cubicBezTo>
                <a:close/>
              </a:path>
            </a:pathLst>
          </a:custGeom>
          <a:solidFill>
            <a:srgbClr val="96C6A7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E60B260-E662-8745-B695-5333D56A6363}"/>
              </a:ext>
            </a:extLst>
          </p:cNvPr>
          <p:cNvSpPr/>
          <p:nvPr/>
        </p:nvSpPr>
        <p:spPr>
          <a:xfrm>
            <a:off x="2661479" y="3572753"/>
            <a:ext cx="221290" cy="1263178"/>
          </a:xfrm>
          <a:custGeom>
            <a:avLst/>
            <a:gdLst>
              <a:gd name="connsiteX0" fmla="*/ 0 w 400050"/>
              <a:gd name="connsiteY0" fmla="*/ 0 h 1585912"/>
              <a:gd name="connsiteX1" fmla="*/ 0 w 400050"/>
              <a:gd name="connsiteY1" fmla="*/ 1585912 h 1585912"/>
              <a:gd name="connsiteX2" fmla="*/ 400050 w 400050"/>
              <a:gd name="connsiteY2" fmla="*/ 1585912 h 1585912"/>
              <a:gd name="connsiteX3" fmla="*/ 400050 w 400050"/>
              <a:gd name="connsiteY3" fmla="*/ 0 h 1585912"/>
              <a:gd name="connsiteX4" fmla="*/ 0 w 400050"/>
              <a:gd name="connsiteY4" fmla="*/ 0 h 158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1585912">
                <a:moveTo>
                  <a:pt x="0" y="0"/>
                </a:moveTo>
                <a:lnTo>
                  <a:pt x="0" y="1585912"/>
                </a:lnTo>
                <a:lnTo>
                  <a:pt x="400050" y="1585912"/>
                </a:lnTo>
                <a:lnTo>
                  <a:pt x="400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96C6A7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1A55-0E7C-CE46-80A7-38148AC8E636}"/>
              </a:ext>
            </a:extLst>
          </p:cNvPr>
          <p:cNvSpPr txBox="1"/>
          <p:nvPr/>
        </p:nvSpPr>
        <p:spPr>
          <a:xfrm>
            <a:off x="2192454" y="2880878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Vessel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B2526-5C4D-204E-8661-67B3B7B79352}"/>
              </a:ext>
            </a:extLst>
          </p:cNvPr>
          <p:cNvSpPr/>
          <p:nvPr/>
        </p:nvSpPr>
        <p:spPr>
          <a:xfrm>
            <a:off x="2681335" y="3486756"/>
            <a:ext cx="186885" cy="191264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FD047F-5851-B248-8F70-F4EE4FE9D38F}"/>
              </a:ext>
            </a:extLst>
          </p:cNvPr>
          <p:cNvSpPr/>
          <p:nvPr/>
        </p:nvSpPr>
        <p:spPr>
          <a:xfrm>
            <a:off x="2681335" y="3441690"/>
            <a:ext cx="186885" cy="1414371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7627C-47C8-724F-8787-04B6428A132A}"/>
              </a:ext>
            </a:extLst>
          </p:cNvPr>
          <p:cNvGrpSpPr/>
          <p:nvPr/>
        </p:nvGrpSpPr>
        <p:grpSpPr>
          <a:xfrm>
            <a:off x="4173097" y="3441690"/>
            <a:ext cx="1039067" cy="1092504"/>
            <a:chOff x="4173097" y="3441690"/>
            <a:chExt cx="1039067" cy="10925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B2EEDF-FAC5-3248-92EC-E9FFC0526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20000" t="10970" r="36825" b="26328"/>
            <a:stretch/>
          </p:blipFill>
          <p:spPr>
            <a:xfrm>
              <a:off x="4178970" y="3441690"/>
              <a:ext cx="1003922" cy="10925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CA264A-539A-9847-ADE4-A591EBFE5060}"/>
                </a:ext>
              </a:extLst>
            </p:cNvPr>
            <p:cNvSpPr txBox="1"/>
            <p:nvPr/>
          </p:nvSpPr>
          <p:spPr>
            <a:xfrm>
              <a:off x="4173097" y="3678020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Pump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3E6DCE22-AD2B-4041-A22A-1D8B4F16EEAA}"/>
              </a:ext>
            </a:extLst>
          </p:cNvPr>
          <p:cNvSpPr/>
          <p:nvPr/>
        </p:nvSpPr>
        <p:spPr>
          <a:xfrm>
            <a:off x="3219781" y="4524723"/>
            <a:ext cx="1562793" cy="739833"/>
          </a:xfrm>
          <a:custGeom>
            <a:avLst/>
            <a:gdLst>
              <a:gd name="connsiteX0" fmla="*/ 124691 w 1562793"/>
              <a:gd name="connsiteY0" fmla="*/ 556953 h 739833"/>
              <a:gd name="connsiteX1" fmla="*/ 1330037 w 1562793"/>
              <a:gd name="connsiteY1" fmla="*/ 556953 h 739833"/>
              <a:gd name="connsiteX2" fmla="*/ 1330037 w 1562793"/>
              <a:gd name="connsiteY2" fmla="*/ 0 h 739833"/>
              <a:gd name="connsiteX3" fmla="*/ 1562793 w 1562793"/>
              <a:gd name="connsiteY3" fmla="*/ 0 h 739833"/>
              <a:gd name="connsiteX4" fmla="*/ 1562793 w 1562793"/>
              <a:gd name="connsiteY4" fmla="*/ 739833 h 739833"/>
              <a:gd name="connsiteX5" fmla="*/ 0 w 1562793"/>
              <a:gd name="connsiteY5" fmla="*/ 739833 h 739833"/>
              <a:gd name="connsiteX6" fmla="*/ 124691 w 1562793"/>
              <a:gd name="connsiteY6" fmla="*/ 556953 h 73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793" h="739833">
                <a:moveTo>
                  <a:pt x="124691" y="556953"/>
                </a:moveTo>
                <a:lnTo>
                  <a:pt x="1330037" y="556953"/>
                </a:lnTo>
                <a:lnTo>
                  <a:pt x="1330037" y="0"/>
                </a:lnTo>
                <a:lnTo>
                  <a:pt x="1562793" y="0"/>
                </a:lnTo>
                <a:lnTo>
                  <a:pt x="1562793" y="739833"/>
                </a:lnTo>
                <a:lnTo>
                  <a:pt x="0" y="739833"/>
                </a:lnTo>
                <a:lnTo>
                  <a:pt x="124691" y="556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51099-7B6B-C548-845A-0239C264EDCF}"/>
              </a:ext>
            </a:extLst>
          </p:cNvPr>
          <p:cNvSpPr/>
          <p:nvPr/>
        </p:nvSpPr>
        <p:spPr>
          <a:xfrm>
            <a:off x="4576636" y="4498927"/>
            <a:ext cx="174600" cy="739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87EDD-EFF4-0E4D-8379-0B7D714B69F0}"/>
              </a:ext>
            </a:extLst>
          </p:cNvPr>
          <p:cNvCxnSpPr>
            <a:cxnSpLocks/>
          </p:cNvCxnSpPr>
          <p:nvPr/>
        </p:nvCxnSpPr>
        <p:spPr>
          <a:xfrm flipV="1">
            <a:off x="3250869" y="5109630"/>
            <a:ext cx="81394" cy="11633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D0E949D4-FF5B-0A44-88C6-DEA2A8BB23B5}"/>
              </a:ext>
            </a:extLst>
          </p:cNvPr>
          <p:cNvSpPr/>
          <p:nvPr/>
        </p:nvSpPr>
        <p:spPr>
          <a:xfrm>
            <a:off x="2959195" y="1587077"/>
            <a:ext cx="1808922" cy="1861165"/>
          </a:xfrm>
          <a:custGeom>
            <a:avLst/>
            <a:gdLst>
              <a:gd name="connsiteX0" fmla="*/ 1530627 w 1808922"/>
              <a:gd name="connsiteY0" fmla="*/ 1848678 h 2007704"/>
              <a:gd name="connsiteX1" fmla="*/ 1530627 w 1808922"/>
              <a:gd name="connsiteY1" fmla="*/ 218661 h 2007704"/>
              <a:gd name="connsiteX2" fmla="*/ 238540 w 1808922"/>
              <a:gd name="connsiteY2" fmla="*/ 218661 h 2007704"/>
              <a:gd name="connsiteX3" fmla="*/ 238540 w 1808922"/>
              <a:gd name="connsiteY3" fmla="*/ 755374 h 2007704"/>
              <a:gd name="connsiteX4" fmla="*/ 0 w 1808922"/>
              <a:gd name="connsiteY4" fmla="*/ 755374 h 2007704"/>
              <a:gd name="connsiteX5" fmla="*/ 0 w 1808922"/>
              <a:gd name="connsiteY5" fmla="*/ 0 h 2007704"/>
              <a:gd name="connsiteX6" fmla="*/ 1808922 w 1808922"/>
              <a:gd name="connsiteY6" fmla="*/ 0 h 2007704"/>
              <a:gd name="connsiteX7" fmla="*/ 1808922 w 1808922"/>
              <a:gd name="connsiteY7" fmla="*/ 2007704 h 2007704"/>
              <a:gd name="connsiteX0" fmla="*/ 1530627 w 1808922"/>
              <a:gd name="connsiteY0" fmla="*/ 1848678 h 1861165"/>
              <a:gd name="connsiteX1" fmla="*/ 1530627 w 1808922"/>
              <a:gd name="connsiteY1" fmla="*/ 218661 h 1861165"/>
              <a:gd name="connsiteX2" fmla="*/ 238540 w 1808922"/>
              <a:gd name="connsiteY2" fmla="*/ 218661 h 1861165"/>
              <a:gd name="connsiteX3" fmla="*/ 238540 w 1808922"/>
              <a:gd name="connsiteY3" fmla="*/ 755374 h 1861165"/>
              <a:gd name="connsiteX4" fmla="*/ 0 w 1808922"/>
              <a:gd name="connsiteY4" fmla="*/ 755374 h 1861165"/>
              <a:gd name="connsiteX5" fmla="*/ 0 w 1808922"/>
              <a:gd name="connsiteY5" fmla="*/ 0 h 1861165"/>
              <a:gd name="connsiteX6" fmla="*/ 1808922 w 1808922"/>
              <a:gd name="connsiteY6" fmla="*/ 0 h 1861165"/>
              <a:gd name="connsiteX7" fmla="*/ 1808922 w 1808922"/>
              <a:gd name="connsiteY7" fmla="*/ 1861165 h 1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922" h="1861165">
                <a:moveTo>
                  <a:pt x="1530627" y="1848678"/>
                </a:moveTo>
                <a:lnTo>
                  <a:pt x="1530627" y="218661"/>
                </a:lnTo>
                <a:lnTo>
                  <a:pt x="238540" y="218661"/>
                </a:lnTo>
                <a:lnTo>
                  <a:pt x="238540" y="755374"/>
                </a:lnTo>
                <a:lnTo>
                  <a:pt x="0" y="755374"/>
                </a:lnTo>
                <a:lnTo>
                  <a:pt x="0" y="0"/>
                </a:lnTo>
                <a:lnTo>
                  <a:pt x="1808922" y="0"/>
                </a:lnTo>
                <a:lnTo>
                  <a:pt x="1808922" y="1861165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472EA4-D614-5249-B869-1AB3CD0198FD}"/>
              </a:ext>
            </a:extLst>
          </p:cNvPr>
          <p:cNvCxnSpPr>
            <a:cxnSpLocks/>
          </p:cNvCxnSpPr>
          <p:nvPr/>
        </p:nvCxnSpPr>
        <p:spPr>
          <a:xfrm flipV="1">
            <a:off x="3017810" y="2339444"/>
            <a:ext cx="113408" cy="788"/>
          </a:xfrm>
          <a:prstGeom prst="line">
            <a:avLst/>
          </a:prstGeom>
          <a:ln w="57150">
            <a:solidFill>
              <a:srgbClr val="96C6A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6B01CA-834F-024B-914B-CEF33B58AE06}"/>
              </a:ext>
            </a:extLst>
          </p:cNvPr>
          <p:cNvSpPr/>
          <p:nvPr/>
        </p:nvSpPr>
        <p:spPr>
          <a:xfrm>
            <a:off x="2991996" y="2152152"/>
            <a:ext cx="180253" cy="5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A3F57E-8615-3642-8264-49F79BA474C6}"/>
              </a:ext>
            </a:extLst>
          </p:cNvPr>
          <p:cNvSpPr txBox="1"/>
          <p:nvPr/>
        </p:nvSpPr>
        <p:spPr>
          <a:xfrm>
            <a:off x="910238" y="1386079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6C473-F407-224E-B2B8-2B0C8C571F26}"/>
              </a:ext>
            </a:extLst>
          </p:cNvPr>
          <p:cNvSpPr txBox="1"/>
          <p:nvPr/>
        </p:nvSpPr>
        <p:spPr>
          <a:xfrm>
            <a:off x="799687" y="2951089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(V)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8A4C564-48DA-BE46-BC43-FE0FFF0CFBC8}"/>
              </a:ext>
            </a:extLst>
          </p:cNvPr>
          <p:cNvGrpSpPr/>
          <p:nvPr/>
        </p:nvGrpSpPr>
        <p:grpSpPr>
          <a:xfrm>
            <a:off x="5639910" y="476375"/>
            <a:ext cx="3831518" cy="4872566"/>
            <a:chOff x="5456495" y="653900"/>
            <a:chExt cx="3831518" cy="487256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3B9325-ACE9-B849-A9FD-B46EBE73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766"/>
            <a:stretch/>
          </p:blipFill>
          <p:spPr>
            <a:xfrm>
              <a:off x="5456495" y="653900"/>
              <a:ext cx="3223039" cy="487256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1022CDB-8AD2-7D47-BBCB-45248A820B8B}"/>
                </a:ext>
              </a:extLst>
            </p:cNvPr>
            <p:cNvSpPr txBox="1"/>
            <p:nvPr/>
          </p:nvSpPr>
          <p:spPr>
            <a:xfrm>
              <a:off x="7064326" y="3063693"/>
              <a:ext cx="2223687" cy="646331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Metabolizer (Liver)</a:t>
              </a:r>
            </a:p>
            <a:p>
              <a:pPr algn="ctr"/>
              <a:r>
                <a:rPr lang="en-US" b="1" dirty="0"/>
                <a:t>Filter (Kidney)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F9578B-C228-224F-B0A6-86367F1112CD}"/>
                </a:ext>
              </a:extLst>
            </p:cNvPr>
            <p:cNvSpPr txBox="1"/>
            <p:nvPr/>
          </p:nvSpPr>
          <p:spPr>
            <a:xfrm>
              <a:off x="7291676" y="2528678"/>
              <a:ext cx="1633782" cy="369332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Pump (Heart)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3A54E7E-98BC-1C4C-8D1E-528EEA43334D}"/>
                </a:ext>
              </a:extLst>
            </p:cNvPr>
            <p:cNvGrpSpPr/>
            <p:nvPr/>
          </p:nvGrpSpPr>
          <p:grpSpPr>
            <a:xfrm rot="2700684">
              <a:off x="5090407" y="1873678"/>
              <a:ext cx="1205397" cy="221290"/>
              <a:chOff x="772048" y="2340292"/>
              <a:chExt cx="1018652" cy="187008"/>
            </a:xfrm>
            <a:solidFill>
              <a:srgbClr val="009051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1676F1-BBEC-6248-BCBA-7E704FC01712}"/>
                  </a:ext>
                </a:extLst>
              </p:cNvPr>
              <p:cNvSpPr/>
              <p:nvPr/>
            </p:nvSpPr>
            <p:spPr>
              <a:xfrm>
                <a:off x="938213" y="2340292"/>
                <a:ext cx="547687" cy="187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5F74468-B940-DB48-BB0F-3CE3F4E95BFF}"/>
                  </a:ext>
                </a:extLst>
              </p:cNvPr>
              <p:cNvSpPr/>
              <p:nvPr/>
            </p:nvSpPr>
            <p:spPr>
              <a:xfrm>
                <a:off x="1212057" y="2340292"/>
                <a:ext cx="273844" cy="1870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2DDB07-E1D8-2248-BEC4-0D1B80C138B4}"/>
                  </a:ext>
                </a:extLst>
              </p:cNvPr>
              <p:cNvCxnSpPr>
                <a:stCxn id="62" idx="3"/>
              </p:cNvCxnSpPr>
              <p:nvPr/>
            </p:nvCxnSpPr>
            <p:spPr>
              <a:xfrm>
                <a:off x="1485901" y="2433796"/>
                <a:ext cx="304799" cy="4604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A7E0245-21DC-AA48-892B-1C8DEDE93308}"/>
                  </a:ext>
                </a:extLst>
              </p:cNvPr>
              <p:cNvCxnSpPr>
                <a:endCxn id="61" idx="1"/>
              </p:cNvCxnSpPr>
              <p:nvPr/>
            </p:nvCxnSpPr>
            <p:spPr>
              <a:xfrm>
                <a:off x="772048" y="2433796"/>
                <a:ext cx="166165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CB839EA-BF15-AF4C-AB1D-B4802F7792E8}"/>
                  </a:ext>
                </a:extLst>
              </p:cNvPr>
              <p:cNvCxnSpPr/>
              <p:nvPr/>
            </p:nvCxnSpPr>
            <p:spPr>
              <a:xfrm>
                <a:off x="772048" y="2340292"/>
                <a:ext cx="0" cy="18700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9C66644-8A6F-AD41-AC9C-0F016436E228}"/>
              </a:ext>
            </a:extLst>
          </p:cNvPr>
          <p:cNvSpPr txBox="1"/>
          <p:nvPr/>
        </p:nvSpPr>
        <p:spPr>
          <a:xfrm>
            <a:off x="310881" y="5727822"/>
            <a:ext cx="459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filter eliminates all drug that passes through, then CL is the flow rate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520CEF-7AE1-5746-8889-D263E4EC2D29}"/>
              </a:ext>
            </a:extLst>
          </p:cNvPr>
          <p:cNvSpPr txBox="1"/>
          <p:nvPr/>
        </p:nvSpPr>
        <p:spPr>
          <a:xfrm>
            <a:off x="2899478" y="12271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(C)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B77CC-4F49-1B47-982E-F4A273C35170}"/>
              </a:ext>
            </a:extLst>
          </p:cNvPr>
          <p:cNvGrpSpPr/>
          <p:nvPr/>
        </p:nvGrpSpPr>
        <p:grpSpPr>
          <a:xfrm>
            <a:off x="1043162" y="1765808"/>
            <a:ext cx="3601206" cy="3417411"/>
            <a:chOff x="1043162" y="1765808"/>
            <a:chExt cx="3601206" cy="341741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272412-50A8-D841-9B89-CC19D24D8E34}"/>
                </a:ext>
              </a:extLst>
            </p:cNvPr>
            <p:cNvCxnSpPr/>
            <p:nvPr/>
          </p:nvCxnSpPr>
          <p:spPr>
            <a:xfrm>
              <a:off x="3085542" y="1765808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B5AF2-FC21-7241-BFD4-DEAD26A497E1}"/>
                </a:ext>
              </a:extLst>
            </p:cNvPr>
            <p:cNvCxnSpPr/>
            <p:nvPr/>
          </p:nvCxnSpPr>
          <p:spPr>
            <a:xfrm>
              <a:off x="2780742" y="3811619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80D69-DB4B-104B-B397-03EB9E666A5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409" y="5183219"/>
              <a:ext cx="949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60C7E8E-2964-D74C-B804-84545319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368" y="1984323"/>
              <a:ext cx="0" cy="11514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668BFF-9CC7-A94F-9568-968AC4799640}"/>
                </a:ext>
              </a:extLst>
            </p:cNvPr>
            <p:cNvSpPr txBox="1"/>
            <p:nvPr/>
          </p:nvSpPr>
          <p:spPr>
            <a:xfrm>
              <a:off x="1043162" y="38627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rate (CL)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09F07D-CD98-A94B-BBEA-A69623567FE4}"/>
                  </a:ext>
                </a:extLst>
              </p:cNvPr>
              <p:cNvSpPr txBox="1"/>
              <p:nvPr/>
            </p:nvSpPr>
            <p:spPr>
              <a:xfrm>
                <a:off x="4614937" y="5769266"/>
                <a:ext cx="225068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𝑑𝐴𝑚𝑡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09F07D-CD98-A94B-BBEA-A6962356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937" y="5769266"/>
                <a:ext cx="2250681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14631F25-2E9D-3D4D-BD9D-F1303D28205E}"/>
              </a:ext>
            </a:extLst>
          </p:cNvPr>
          <p:cNvSpPr/>
          <p:nvPr/>
        </p:nvSpPr>
        <p:spPr>
          <a:xfrm>
            <a:off x="2622532" y="5392731"/>
            <a:ext cx="291460" cy="364119"/>
          </a:xfrm>
          <a:prstGeom prst="downArrow">
            <a:avLst/>
          </a:prstGeom>
          <a:solidFill>
            <a:srgbClr val="96C6A7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0143F8-12B0-6C41-BD00-788EEAECD295}"/>
              </a:ext>
            </a:extLst>
          </p:cNvPr>
          <p:cNvSpPr txBox="1"/>
          <p:nvPr/>
        </p:nvSpPr>
        <p:spPr>
          <a:xfrm>
            <a:off x="2295607" y="47994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Perfect</a:t>
            </a:r>
          </a:p>
          <a:p>
            <a:pPr algn="ctr"/>
            <a:r>
              <a:rPr lang="en-US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1098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8602A-D715-3A46-8EA4-E434AAC3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Clearance is the most important PK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AFE6-9786-9C43-B538-CED10A7CA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2963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D357-F181-B149-AD5E-18B2522A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Clearance is helpful in understanding the average concentration at steady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B275B-C44C-6049-8733-8BEED17A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sufficient time under the same dosing regimen, one reaches “steady state”, where </a:t>
            </a:r>
          </a:p>
          <a:p>
            <a:pPr lvl="1"/>
            <a:r>
              <a:rPr lang="en-US" dirty="0"/>
              <a:t>Rate In = Rate Out = CL·C	</a:t>
            </a:r>
          </a:p>
          <a:p>
            <a:r>
              <a:rPr lang="en-US" dirty="0"/>
              <a:t>Let’s say:</a:t>
            </a:r>
          </a:p>
          <a:p>
            <a:pPr lvl="1"/>
            <a:r>
              <a:rPr lang="en-US" dirty="0"/>
              <a:t>You want to maintain concentration ~ 10 mg/L</a:t>
            </a:r>
          </a:p>
          <a:p>
            <a:pPr lvl="1"/>
            <a:r>
              <a:rPr lang="en-US" dirty="0"/>
              <a:t>You know that CL = 3 L/h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Rate Out = (3 L/h)·(10 mg/L) = 30 mg/h</a:t>
            </a:r>
          </a:p>
          <a:p>
            <a:r>
              <a:rPr lang="en-US" dirty="0"/>
              <a:t>The maintenance dose (Rate In) is 30 mg/h.</a:t>
            </a:r>
          </a:p>
        </p:txBody>
      </p:sp>
    </p:spTree>
    <p:extLst>
      <p:ext uri="{BB962C8B-B14F-4D97-AF65-F5344CB8AC3E}">
        <p14:creationId xmlns:p14="http://schemas.microsoft.com/office/powerpoint/2010/main" val="88528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Clearance relates to the </a:t>
                </a:r>
                <a:br>
                  <a:rPr lang="en-US" dirty="0"/>
                </a:br>
                <a:r>
                  <a:rPr lang="en-US" dirty="0"/>
                  <a:t>Area Under the conc. Curve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02" t="-13291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67A9-5427-A04E-AEA5-FFDC39C67086}"/>
              </a:ext>
            </a:extLst>
          </p:cNvPr>
          <p:cNvSpPr txBox="1"/>
          <p:nvPr/>
        </p:nvSpPr>
        <p:spPr>
          <a:xfrm>
            <a:off x="5039187" y="2067409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/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blipFill>
                <a:blip r:embed="rId3"/>
                <a:stretch>
                  <a:fillRect l="-1993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01FFEA3-D96A-BA4C-B465-6C7643BFFFA6}"/>
              </a:ext>
            </a:extLst>
          </p:cNvPr>
          <p:cNvSpPr txBox="1"/>
          <p:nvPr/>
        </p:nvSpPr>
        <p:spPr>
          <a:xfrm>
            <a:off x="5039188" y="3100342"/>
            <a:ext cx="330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 not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/>
              <p:nvPr/>
            </p:nvSpPr>
            <p:spPr>
              <a:xfrm>
                <a:off x="5039187" y="4047477"/>
                <a:ext cx="3308278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047477"/>
                <a:ext cx="3308278" cy="484300"/>
              </a:xfrm>
              <a:prstGeom prst="rect">
                <a:avLst/>
              </a:prstGeom>
              <a:blipFill>
                <a:blip r:embed="rId4"/>
                <a:stretch>
                  <a:fillRect l="-2030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/>
              <p:nvPr/>
            </p:nvSpPr>
            <p:spPr>
              <a:xfrm>
                <a:off x="5039187" y="4527701"/>
                <a:ext cx="3111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527701"/>
                <a:ext cx="3111429" cy="400110"/>
              </a:xfrm>
              <a:prstGeom prst="rect">
                <a:avLst/>
              </a:prstGeom>
              <a:blipFill>
                <a:blip r:embed="rId5"/>
                <a:stretch>
                  <a:fillRect l="-2157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/>
              <p:nvPr/>
            </p:nvSpPr>
            <p:spPr>
              <a:xfrm>
                <a:off x="5039187" y="4985698"/>
                <a:ext cx="2501647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985698"/>
                <a:ext cx="2501647" cy="71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6096E58-8070-804B-9D53-B7EB4AADC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1" y="1802132"/>
            <a:ext cx="4143829" cy="414382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59CCA74-A0E7-0D46-8E2B-1452F3386C4D}"/>
              </a:ext>
            </a:extLst>
          </p:cNvPr>
          <p:cNvGrpSpPr/>
          <p:nvPr/>
        </p:nvGrpSpPr>
        <p:grpSpPr>
          <a:xfrm>
            <a:off x="1507067" y="2065867"/>
            <a:ext cx="2810933" cy="3031066"/>
            <a:chOff x="1507067" y="2065867"/>
            <a:chExt cx="2810933" cy="303106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0220FF-6D82-1C4E-9462-BDB95B763A44}"/>
                </a:ext>
              </a:extLst>
            </p:cNvPr>
            <p:cNvSpPr/>
            <p:nvPr/>
          </p:nvSpPr>
          <p:spPr>
            <a:xfrm>
              <a:off x="1507067" y="2065867"/>
              <a:ext cx="2810933" cy="3031066"/>
            </a:xfrm>
            <a:custGeom>
              <a:avLst/>
              <a:gdLst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728133 w 2810933"/>
                <a:gd name="connsiteY2" fmla="*/ 2286000 h 3031066"/>
                <a:gd name="connsiteX3" fmla="*/ 1422400 w 2810933"/>
                <a:gd name="connsiteY3" fmla="*/ 2861733 h 3031066"/>
                <a:gd name="connsiteX4" fmla="*/ 2810933 w 2810933"/>
                <a:gd name="connsiteY4" fmla="*/ 3031066 h 3031066"/>
                <a:gd name="connsiteX5" fmla="*/ 33866 w 2810933"/>
                <a:gd name="connsiteY5" fmla="*/ 3014133 h 3031066"/>
                <a:gd name="connsiteX6" fmla="*/ 0 w 2810933"/>
                <a:gd name="connsiteY6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40266 w 2810933"/>
                <a:gd name="connsiteY2" fmla="*/ 1574800 h 3031066"/>
                <a:gd name="connsiteX3" fmla="*/ 728133 w 2810933"/>
                <a:gd name="connsiteY3" fmla="*/ 2286000 h 3031066"/>
                <a:gd name="connsiteX4" fmla="*/ 1422400 w 2810933"/>
                <a:gd name="connsiteY4" fmla="*/ 2861733 h 3031066"/>
                <a:gd name="connsiteX5" fmla="*/ 2810933 w 2810933"/>
                <a:gd name="connsiteY5" fmla="*/ 3031066 h 3031066"/>
                <a:gd name="connsiteX6" fmla="*/ 33866 w 2810933"/>
                <a:gd name="connsiteY6" fmla="*/ 3014133 h 3031066"/>
                <a:gd name="connsiteX7" fmla="*/ 0 w 2810933"/>
                <a:gd name="connsiteY7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422400 w 2810933"/>
                <a:gd name="connsiteY4" fmla="*/ 2861733 h 3031066"/>
                <a:gd name="connsiteX5" fmla="*/ 2810933 w 2810933"/>
                <a:gd name="connsiteY5" fmla="*/ 3031066 h 3031066"/>
                <a:gd name="connsiteX6" fmla="*/ 33866 w 2810933"/>
                <a:gd name="connsiteY6" fmla="*/ 3014133 h 3031066"/>
                <a:gd name="connsiteX7" fmla="*/ 0 w 2810933"/>
                <a:gd name="connsiteY7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83733 w 2810933"/>
                <a:gd name="connsiteY4" fmla="*/ 2590800 h 3031066"/>
                <a:gd name="connsiteX5" fmla="*/ 1422400 w 2810933"/>
                <a:gd name="connsiteY5" fmla="*/ 2861733 h 3031066"/>
                <a:gd name="connsiteX6" fmla="*/ 2810933 w 2810933"/>
                <a:gd name="connsiteY6" fmla="*/ 3031066 h 3031066"/>
                <a:gd name="connsiteX7" fmla="*/ 33866 w 2810933"/>
                <a:gd name="connsiteY7" fmla="*/ 3014133 h 3031066"/>
                <a:gd name="connsiteX8" fmla="*/ 0 w 2810933"/>
                <a:gd name="connsiteY8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810933 w 2810933"/>
                <a:gd name="connsiteY6" fmla="*/ 3031066 h 3031066"/>
                <a:gd name="connsiteX7" fmla="*/ 33866 w 2810933"/>
                <a:gd name="connsiteY7" fmla="*/ 3014133 h 3031066"/>
                <a:gd name="connsiteX8" fmla="*/ 0 w 2810933"/>
                <a:gd name="connsiteY8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1998133 w 2810933"/>
                <a:gd name="connsiteY6" fmla="*/ 2932853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571669 w 2810933"/>
                <a:gd name="connsiteY3" fmla="*/ 1951397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535093 w 2810933"/>
                <a:gd name="connsiteY3" fmla="*/ 1957493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382015 w 2810933"/>
                <a:gd name="connsiteY2" fmla="*/ 1573446 h 3031066"/>
                <a:gd name="connsiteX3" fmla="*/ 535093 w 2810933"/>
                <a:gd name="connsiteY3" fmla="*/ 1957493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0933" h="3031066">
                  <a:moveTo>
                    <a:pt x="50800" y="0"/>
                  </a:moveTo>
                  <a:lnTo>
                    <a:pt x="254000" y="982133"/>
                  </a:lnTo>
                  <a:lnTo>
                    <a:pt x="382015" y="1573446"/>
                  </a:lnTo>
                  <a:lnTo>
                    <a:pt x="535093" y="1957493"/>
                  </a:lnTo>
                  <a:lnTo>
                    <a:pt x="728133" y="2286000"/>
                  </a:lnTo>
                  <a:cubicBezTo>
                    <a:pt x="829733" y="2410178"/>
                    <a:pt x="900853" y="2552643"/>
                    <a:pt x="1032933" y="2658533"/>
                  </a:cubicBezTo>
                  <a:cubicBezTo>
                    <a:pt x="1150563" y="2768938"/>
                    <a:pt x="1292578" y="2794000"/>
                    <a:pt x="1422400" y="2861733"/>
                  </a:cubicBezTo>
                  <a:lnTo>
                    <a:pt x="2016421" y="2951141"/>
                  </a:lnTo>
                  <a:lnTo>
                    <a:pt x="2810933" y="3031066"/>
                  </a:lnTo>
                  <a:lnTo>
                    <a:pt x="33866" y="3014133"/>
                  </a:lnTo>
                  <a:lnTo>
                    <a:pt x="0" y="16933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3D87D4-68AB-3E47-9B83-23A4B311A93D}"/>
                    </a:ext>
                  </a:extLst>
                </p:cNvPr>
                <p:cNvSpPr txBox="1"/>
                <p:nvPr/>
              </p:nvSpPr>
              <p:spPr>
                <a:xfrm>
                  <a:off x="1507067" y="4616366"/>
                  <a:ext cx="1101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3D87D4-68AB-3E47-9B83-23A4B311A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067" y="4616366"/>
                  <a:ext cx="11015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4307CF-3D10-934E-9202-BC7BBE56CDF8}"/>
              </a:ext>
            </a:extLst>
          </p:cNvPr>
          <p:cNvSpPr txBox="1"/>
          <p:nvPr/>
        </p:nvSpPr>
        <p:spPr>
          <a:xfrm>
            <a:off x="662639" y="5888164"/>
            <a:ext cx="60306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Formula doesn’t depend on specific model for C(t), Volume or half-life.  It only requires linear clearance</a:t>
            </a:r>
          </a:p>
        </p:txBody>
      </p:sp>
    </p:spTree>
    <p:extLst>
      <p:ext uri="{BB962C8B-B14F-4D97-AF65-F5344CB8AC3E}">
        <p14:creationId xmlns:p14="http://schemas.microsoft.com/office/powerpoint/2010/main" val="16954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3" grpId="0"/>
      <p:bldP spid="24" grpId="0"/>
      <p:bldP spid="25" grpId="0"/>
      <p:bldP spid="26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ccollege.edu/SiteCollectionImages/Private/816_li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49" y="3072890"/>
            <a:ext cx="2821330" cy="1857376"/>
          </a:xfrm>
          <a:prstGeom prst="rect">
            <a:avLst/>
          </a:prstGeom>
          <a:noFill/>
        </p:spPr>
      </p:pic>
      <p:pic>
        <p:nvPicPr>
          <p:cNvPr id="237570" name="Picture 2" descr="http://howafrica.com/wp-content/uploads/2015/12/Kidn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08" y="291465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Major Sites of Elimination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377" y="2390441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Kidneys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9B7B-B5DB-0F4C-875D-16704D3F87BD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BB848-A5EB-764F-8989-F630D748E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A616A-3D5B-C345-8F4E-573535BFE38A}"/>
              </a:ext>
            </a:extLst>
          </p:cNvPr>
          <p:cNvSpPr txBox="1"/>
          <p:nvPr/>
        </p:nvSpPr>
        <p:spPr>
          <a:xfrm>
            <a:off x="818016" y="2419177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1DD09-C199-4340-9062-F97B289A4C3B}"/>
              </a:ext>
            </a:extLst>
          </p:cNvPr>
          <p:cNvSpPr txBox="1"/>
          <p:nvPr/>
        </p:nvSpPr>
        <p:spPr>
          <a:xfrm>
            <a:off x="7185805" y="2419177"/>
            <a:ext cx="1811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Lysosome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F6CD3-CF36-8740-A5AD-65A5058AA4C3}"/>
              </a:ext>
            </a:extLst>
          </p:cNvPr>
          <p:cNvSpPr txBox="1"/>
          <p:nvPr/>
        </p:nvSpPr>
        <p:spPr>
          <a:xfrm>
            <a:off x="182632" y="5341916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Mainly metabolism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68237-8D67-A24F-8DA8-AD18B3761AE8}"/>
              </a:ext>
            </a:extLst>
          </p:cNvPr>
          <p:cNvSpPr txBox="1"/>
          <p:nvPr/>
        </p:nvSpPr>
        <p:spPr>
          <a:xfrm>
            <a:off x="3725932" y="5341916"/>
            <a:ext cx="2411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Mainly excretion</a:t>
            </a:r>
          </a:p>
          <a:p>
            <a:pPr algn="ctr"/>
            <a:r>
              <a:rPr lang="en-US" sz="2400" dirty="0"/>
              <a:t>(urine)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96639-A581-644B-A6FD-6E78116793B3}"/>
              </a:ext>
            </a:extLst>
          </p:cNvPr>
          <p:cNvSpPr txBox="1"/>
          <p:nvPr/>
        </p:nvSpPr>
        <p:spPr>
          <a:xfrm>
            <a:off x="7185805" y="5341915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Proteolysis</a:t>
            </a:r>
          </a:p>
          <a:p>
            <a:pPr algn="ctr"/>
            <a:r>
              <a:rPr lang="en-US" sz="2400" dirty="0"/>
              <a:t>(in cells)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E015B5C-E2DE-A940-983B-927F436DE57F}"/>
              </a:ext>
            </a:extLst>
          </p:cNvPr>
          <p:cNvSpPr/>
          <p:nvPr/>
        </p:nvSpPr>
        <p:spPr>
          <a:xfrm rot="5400000">
            <a:off x="3095059" y="-622934"/>
            <a:ext cx="286406" cy="5797815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4E9BC-4C8A-A242-9ACE-01119649ADD5}"/>
              </a:ext>
            </a:extLst>
          </p:cNvPr>
          <p:cNvSpPr txBox="1"/>
          <p:nvPr/>
        </p:nvSpPr>
        <p:spPr>
          <a:xfrm>
            <a:off x="1883507" y="156462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Small Molecules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5A0DD-B73D-A44F-837F-7B73F24A56AD}"/>
              </a:ext>
            </a:extLst>
          </p:cNvPr>
          <p:cNvSpPr txBox="1"/>
          <p:nvPr/>
        </p:nvSpPr>
        <p:spPr>
          <a:xfrm>
            <a:off x="7434012" y="147563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Biologics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2E83E27-27EF-9E4B-8612-4B03441B0299}"/>
              </a:ext>
            </a:extLst>
          </p:cNvPr>
          <p:cNvSpPr/>
          <p:nvPr/>
        </p:nvSpPr>
        <p:spPr>
          <a:xfrm rot="5400000">
            <a:off x="7931696" y="1368624"/>
            <a:ext cx="347788" cy="166311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ACF3E6-F801-7446-A89F-397F52179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33" y="3147032"/>
            <a:ext cx="2138887" cy="1594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A96BB-784A-8A4D-9D61-0D8F02B5AEE0}"/>
              </a:ext>
            </a:extLst>
          </p:cNvPr>
          <p:cNvSpPr txBox="1"/>
          <p:nvPr/>
        </p:nvSpPr>
        <p:spPr>
          <a:xfrm>
            <a:off x="7416637" y="469943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All cells</a:t>
            </a:r>
          </a:p>
        </p:txBody>
      </p:sp>
    </p:spTree>
    <p:extLst>
      <p:ext uri="{BB962C8B-B14F-4D97-AF65-F5344CB8AC3E}">
        <p14:creationId xmlns:p14="http://schemas.microsoft.com/office/powerpoint/2010/main" val="360467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02546E-F4F6-B148-B96B-0190C7D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13435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Proteins in general are eliminated through lysosomal degradation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mAb PMX Overview | Business Use Only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987B20E-F012-45AB-8456-23A7B17AD153}" type="slidenum">
              <a:rPr lang="en-US" sz="900" smtClean="0">
                <a:solidFill>
                  <a:srgbClr val="7F7F7F"/>
                </a:solidFill>
              </a:rPr>
              <a:pPr eaLnBrk="1" hangingPunct="1"/>
              <a:t>35</a:t>
            </a:fld>
            <a:endParaRPr lang="en-US" sz="900">
              <a:solidFill>
                <a:srgbClr val="7F7F7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0050" y="1251127"/>
            <a:ext cx="7344444" cy="5150676"/>
            <a:chOff x="400050" y="1238248"/>
            <a:chExt cx="7344444" cy="5150676"/>
          </a:xfrm>
        </p:grpSpPr>
        <p:pic>
          <p:nvPicPr>
            <p:cNvPr id="164869" name="Picture 1029" descr="simister FcRN model b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90" r="17766" b="22450"/>
            <a:stretch/>
          </p:blipFill>
          <p:spPr bwMode="auto">
            <a:xfrm>
              <a:off x="400050" y="1306286"/>
              <a:ext cx="6618267" cy="508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4137123" y="1238248"/>
              <a:ext cx="3607371" cy="5099008"/>
            </a:xfrm>
            <a:custGeom>
              <a:avLst/>
              <a:gdLst>
                <a:gd name="connsiteX0" fmla="*/ 0 w 3372592"/>
                <a:gd name="connsiteY0" fmla="*/ 2992582 h 3788229"/>
                <a:gd name="connsiteX1" fmla="*/ 142504 w 3372592"/>
                <a:gd name="connsiteY1" fmla="*/ 3788229 h 3788229"/>
                <a:gd name="connsiteX2" fmla="*/ 3372592 w 3372592"/>
                <a:gd name="connsiteY2" fmla="*/ 2850078 h 3788229"/>
                <a:gd name="connsiteX3" fmla="*/ 3146961 w 3372592"/>
                <a:gd name="connsiteY3" fmla="*/ 0 h 3788229"/>
                <a:gd name="connsiteX4" fmla="*/ 807522 w 3372592"/>
                <a:gd name="connsiteY4" fmla="*/ 403761 h 3788229"/>
                <a:gd name="connsiteX5" fmla="*/ 736270 w 3372592"/>
                <a:gd name="connsiteY5" fmla="*/ 926276 h 3788229"/>
                <a:gd name="connsiteX6" fmla="*/ 1211283 w 3372592"/>
                <a:gd name="connsiteY6" fmla="*/ 878774 h 3788229"/>
                <a:gd name="connsiteX7" fmla="*/ 1235034 w 3372592"/>
                <a:gd name="connsiteY7" fmla="*/ 2196935 h 3788229"/>
                <a:gd name="connsiteX8" fmla="*/ 0 w 3372592"/>
                <a:gd name="connsiteY8" fmla="*/ 2992582 h 3788229"/>
                <a:gd name="connsiteX0" fmla="*/ 0 w 3372592"/>
                <a:gd name="connsiteY0" fmla="*/ 2992582 h 3788229"/>
                <a:gd name="connsiteX1" fmla="*/ 142504 w 3372592"/>
                <a:gd name="connsiteY1" fmla="*/ 3788229 h 3788229"/>
                <a:gd name="connsiteX2" fmla="*/ 3372592 w 3372592"/>
                <a:gd name="connsiteY2" fmla="*/ 2850078 h 3788229"/>
                <a:gd name="connsiteX3" fmla="*/ 3146961 w 3372592"/>
                <a:gd name="connsiteY3" fmla="*/ 0 h 3788229"/>
                <a:gd name="connsiteX4" fmla="*/ 807522 w 3372592"/>
                <a:gd name="connsiteY4" fmla="*/ 225631 h 3788229"/>
                <a:gd name="connsiteX5" fmla="*/ 736270 w 3372592"/>
                <a:gd name="connsiteY5" fmla="*/ 926276 h 3788229"/>
                <a:gd name="connsiteX6" fmla="*/ 1211283 w 3372592"/>
                <a:gd name="connsiteY6" fmla="*/ 878774 h 3788229"/>
                <a:gd name="connsiteX7" fmla="*/ 1235034 w 3372592"/>
                <a:gd name="connsiteY7" fmla="*/ 2196935 h 3788229"/>
                <a:gd name="connsiteX8" fmla="*/ 0 w 3372592"/>
                <a:gd name="connsiteY8" fmla="*/ 2992582 h 3788229"/>
                <a:gd name="connsiteX0" fmla="*/ 0 w 3372592"/>
                <a:gd name="connsiteY0" fmla="*/ 2992582 h 4406067"/>
                <a:gd name="connsiteX1" fmla="*/ 1032191 w 3372592"/>
                <a:gd name="connsiteY1" fmla="*/ 4406067 h 4406067"/>
                <a:gd name="connsiteX2" fmla="*/ 3372592 w 3372592"/>
                <a:gd name="connsiteY2" fmla="*/ 2850078 h 4406067"/>
                <a:gd name="connsiteX3" fmla="*/ 3146961 w 3372592"/>
                <a:gd name="connsiteY3" fmla="*/ 0 h 4406067"/>
                <a:gd name="connsiteX4" fmla="*/ 807522 w 3372592"/>
                <a:gd name="connsiteY4" fmla="*/ 225631 h 4406067"/>
                <a:gd name="connsiteX5" fmla="*/ 736270 w 3372592"/>
                <a:gd name="connsiteY5" fmla="*/ 926276 h 4406067"/>
                <a:gd name="connsiteX6" fmla="*/ 1211283 w 3372592"/>
                <a:gd name="connsiteY6" fmla="*/ 878774 h 4406067"/>
                <a:gd name="connsiteX7" fmla="*/ 1235034 w 3372592"/>
                <a:gd name="connsiteY7" fmla="*/ 2196935 h 4406067"/>
                <a:gd name="connsiteX8" fmla="*/ 0 w 3372592"/>
                <a:gd name="connsiteY8" fmla="*/ 2992582 h 4406067"/>
                <a:gd name="connsiteX0" fmla="*/ 0 w 3607371"/>
                <a:gd name="connsiteY0" fmla="*/ 2992582 h 5099008"/>
                <a:gd name="connsiteX1" fmla="*/ 1032191 w 3607371"/>
                <a:gd name="connsiteY1" fmla="*/ 4406067 h 5099008"/>
                <a:gd name="connsiteX2" fmla="*/ 3607371 w 3607371"/>
                <a:gd name="connsiteY2" fmla="*/ 5099008 h 5099008"/>
                <a:gd name="connsiteX3" fmla="*/ 3146961 w 3607371"/>
                <a:gd name="connsiteY3" fmla="*/ 0 h 5099008"/>
                <a:gd name="connsiteX4" fmla="*/ 807522 w 3607371"/>
                <a:gd name="connsiteY4" fmla="*/ 225631 h 5099008"/>
                <a:gd name="connsiteX5" fmla="*/ 736270 w 3607371"/>
                <a:gd name="connsiteY5" fmla="*/ 926276 h 5099008"/>
                <a:gd name="connsiteX6" fmla="*/ 1211283 w 3607371"/>
                <a:gd name="connsiteY6" fmla="*/ 878774 h 5099008"/>
                <a:gd name="connsiteX7" fmla="*/ 1235034 w 3607371"/>
                <a:gd name="connsiteY7" fmla="*/ 2196935 h 5099008"/>
                <a:gd name="connsiteX8" fmla="*/ 0 w 3607371"/>
                <a:gd name="connsiteY8" fmla="*/ 2992582 h 5099008"/>
                <a:gd name="connsiteX0" fmla="*/ 0 w 3607371"/>
                <a:gd name="connsiteY0" fmla="*/ 2992582 h 5099008"/>
                <a:gd name="connsiteX1" fmla="*/ 1032191 w 3607371"/>
                <a:gd name="connsiteY1" fmla="*/ 4406067 h 5099008"/>
                <a:gd name="connsiteX2" fmla="*/ 1249798 w 3607371"/>
                <a:gd name="connsiteY2" fmla="*/ 4467047 h 5099008"/>
                <a:gd name="connsiteX3" fmla="*/ 3607371 w 3607371"/>
                <a:gd name="connsiteY3" fmla="*/ 5099008 h 5099008"/>
                <a:gd name="connsiteX4" fmla="*/ 3146961 w 3607371"/>
                <a:gd name="connsiteY4" fmla="*/ 0 h 5099008"/>
                <a:gd name="connsiteX5" fmla="*/ 807522 w 3607371"/>
                <a:gd name="connsiteY5" fmla="*/ 225631 h 5099008"/>
                <a:gd name="connsiteX6" fmla="*/ 736270 w 3607371"/>
                <a:gd name="connsiteY6" fmla="*/ 926276 h 5099008"/>
                <a:gd name="connsiteX7" fmla="*/ 1211283 w 3607371"/>
                <a:gd name="connsiteY7" fmla="*/ 878774 h 5099008"/>
                <a:gd name="connsiteX8" fmla="*/ 1235034 w 3607371"/>
                <a:gd name="connsiteY8" fmla="*/ 2196935 h 5099008"/>
                <a:gd name="connsiteX9" fmla="*/ 0 w 3607371"/>
                <a:gd name="connsiteY9" fmla="*/ 2992582 h 5099008"/>
                <a:gd name="connsiteX0" fmla="*/ 0 w 3607371"/>
                <a:gd name="connsiteY0" fmla="*/ 2992582 h 5159026"/>
                <a:gd name="connsiteX1" fmla="*/ 1032191 w 3607371"/>
                <a:gd name="connsiteY1" fmla="*/ 4406067 h 5159026"/>
                <a:gd name="connsiteX2" fmla="*/ 1188014 w 3607371"/>
                <a:gd name="connsiteY2" fmla="*/ 5159026 h 5159026"/>
                <a:gd name="connsiteX3" fmla="*/ 3607371 w 3607371"/>
                <a:gd name="connsiteY3" fmla="*/ 5099008 h 5159026"/>
                <a:gd name="connsiteX4" fmla="*/ 3146961 w 3607371"/>
                <a:gd name="connsiteY4" fmla="*/ 0 h 5159026"/>
                <a:gd name="connsiteX5" fmla="*/ 807522 w 3607371"/>
                <a:gd name="connsiteY5" fmla="*/ 225631 h 5159026"/>
                <a:gd name="connsiteX6" fmla="*/ 736270 w 3607371"/>
                <a:gd name="connsiteY6" fmla="*/ 926276 h 5159026"/>
                <a:gd name="connsiteX7" fmla="*/ 1211283 w 3607371"/>
                <a:gd name="connsiteY7" fmla="*/ 878774 h 5159026"/>
                <a:gd name="connsiteX8" fmla="*/ 1235034 w 3607371"/>
                <a:gd name="connsiteY8" fmla="*/ 2196935 h 5159026"/>
                <a:gd name="connsiteX9" fmla="*/ 0 w 3607371"/>
                <a:gd name="connsiteY9" fmla="*/ 2992582 h 5159026"/>
                <a:gd name="connsiteX0" fmla="*/ 0 w 3607371"/>
                <a:gd name="connsiteY0" fmla="*/ 2992582 h 5159026"/>
                <a:gd name="connsiteX1" fmla="*/ 1275259 w 3607371"/>
                <a:gd name="connsiteY1" fmla="*/ 4255596 h 5159026"/>
                <a:gd name="connsiteX2" fmla="*/ 1188014 w 3607371"/>
                <a:gd name="connsiteY2" fmla="*/ 5159026 h 5159026"/>
                <a:gd name="connsiteX3" fmla="*/ 3607371 w 3607371"/>
                <a:gd name="connsiteY3" fmla="*/ 5099008 h 5159026"/>
                <a:gd name="connsiteX4" fmla="*/ 3146961 w 3607371"/>
                <a:gd name="connsiteY4" fmla="*/ 0 h 5159026"/>
                <a:gd name="connsiteX5" fmla="*/ 807522 w 3607371"/>
                <a:gd name="connsiteY5" fmla="*/ 225631 h 5159026"/>
                <a:gd name="connsiteX6" fmla="*/ 736270 w 3607371"/>
                <a:gd name="connsiteY6" fmla="*/ 926276 h 5159026"/>
                <a:gd name="connsiteX7" fmla="*/ 1211283 w 3607371"/>
                <a:gd name="connsiteY7" fmla="*/ 878774 h 5159026"/>
                <a:gd name="connsiteX8" fmla="*/ 1235034 w 3607371"/>
                <a:gd name="connsiteY8" fmla="*/ 2196935 h 5159026"/>
                <a:gd name="connsiteX9" fmla="*/ 0 w 3607371"/>
                <a:gd name="connsiteY9" fmla="*/ 2992582 h 5159026"/>
                <a:gd name="connsiteX0" fmla="*/ 0 w 3607371"/>
                <a:gd name="connsiteY0" fmla="*/ 2992582 h 5099008"/>
                <a:gd name="connsiteX1" fmla="*/ 1275259 w 3607371"/>
                <a:gd name="connsiteY1" fmla="*/ 4255596 h 5099008"/>
                <a:gd name="connsiteX2" fmla="*/ 2195012 w 3607371"/>
                <a:gd name="connsiteY2" fmla="*/ 4209902 h 5099008"/>
                <a:gd name="connsiteX3" fmla="*/ 3607371 w 3607371"/>
                <a:gd name="connsiteY3" fmla="*/ 5099008 h 5099008"/>
                <a:gd name="connsiteX4" fmla="*/ 3146961 w 3607371"/>
                <a:gd name="connsiteY4" fmla="*/ 0 h 5099008"/>
                <a:gd name="connsiteX5" fmla="*/ 807522 w 3607371"/>
                <a:gd name="connsiteY5" fmla="*/ 225631 h 5099008"/>
                <a:gd name="connsiteX6" fmla="*/ 736270 w 3607371"/>
                <a:gd name="connsiteY6" fmla="*/ 926276 h 5099008"/>
                <a:gd name="connsiteX7" fmla="*/ 1211283 w 3607371"/>
                <a:gd name="connsiteY7" fmla="*/ 878774 h 5099008"/>
                <a:gd name="connsiteX8" fmla="*/ 1235034 w 3607371"/>
                <a:gd name="connsiteY8" fmla="*/ 2196935 h 5099008"/>
                <a:gd name="connsiteX9" fmla="*/ 0 w 3607371"/>
                <a:gd name="connsiteY9" fmla="*/ 2992582 h 509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371" h="5099008">
                  <a:moveTo>
                    <a:pt x="0" y="2992582"/>
                  </a:moveTo>
                  <a:lnTo>
                    <a:pt x="1275259" y="4255596"/>
                  </a:lnTo>
                  <a:lnTo>
                    <a:pt x="2195012" y="4209902"/>
                  </a:lnTo>
                  <a:lnTo>
                    <a:pt x="3607371" y="5099008"/>
                  </a:lnTo>
                  <a:lnTo>
                    <a:pt x="3146961" y="0"/>
                  </a:lnTo>
                  <a:lnTo>
                    <a:pt x="807522" y="225631"/>
                  </a:lnTo>
                  <a:lnTo>
                    <a:pt x="736270" y="926276"/>
                  </a:lnTo>
                  <a:lnTo>
                    <a:pt x="1211283" y="878774"/>
                  </a:lnTo>
                  <a:lnTo>
                    <a:pt x="1235034" y="2196935"/>
                  </a:lnTo>
                  <a:lnTo>
                    <a:pt x="0" y="29925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0999" y="6396941"/>
            <a:ext cx="84604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/>
              <a:t>This process can occur in many tissues.  Endothelial cells is one major location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77587" y="6410718"/>
            <a:ext cx="615750" cy="47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6068" y="4250028"/>
            <a:ext cx="1854557" cy="86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858522" y="4289069"/>
            <a:ext cx="291132" cy="188621"/>
          </a:xfrm>
          <a:custGeom>
            <a:avLst/>
            <a:gdLst>
              <a:gd name="connsiteX0" fmla="*/ 0 w 291132"/>
              <a:gd name="connsiteY0" fmla="*/ 36904 h 188621"/>
              <a:gd name="connsiteX1" fmla="*/ 28703 w 291132"/>
              <a:gd name="connsiteY1" fmla="*/ 188621 h 188621"/>
              <a:gd name="connsiteX2" fmla="*/ 291132 w 291132"/>
              <a:gd name="connsiteY2" fmla="*/ 118913 h 188621"/>
              <a:gd name="connsiteX3" fmla="*/ 209123 w 291132"/>
              <a:gd name="connsiteY3" fmla="*/ 32804 h 188621"/>
              <a:gd name="connsiteX4" fmla="*/ 114813 w 291132"/>
              <a:gd name="connsiteY4" fmla="*/ 0 h 188621"/>
              <a:gd name="connsiteX5" fmla="*/ 0 w 291132"/>
              <a:gd name="connsiteY5" fmla="*/ 36904 h 1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132" h="188621">
                <a:moveTo>
                  <a:pt x="0" y="36904"/>
                </a:moveTo>
                <a:lnTo>
                  <a:pt x="28703" y="188621"/>
                </a:lnTo>
                <a:lnTo>
                  <a:pt x="291132" y="118913"/>
                </a:lnTo>
                <a:lnTo>
                  <a:pt x="209123" y="32804"/>
                </a:lnTo>
                <a:lnTo>
                  <a:pt x="114813" y="0"/>
                </a:lnTo>
                <a:lnTo>
                  <a:pt x="0" y="3690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67390" y="4813926"/>
            <a:ext cx="233726" cy="205023"/>
          </a:xfrm>
          <a:custGeom>
            <a:avLst/>
            <a:gdLst>
              <a:gd name="connsiteX0" fmla="*/ 102511 w 233726"/>
              <a:gd name="connsiteY0" fmla="*/ 196822 h 205023"/>
              <a:gd name="connsiteX1" fmla="*/ 233726 w 233726"/>
              <a:gd name="connsiteY1" fmla="*/ 155817 h 205023"/>
              <a:gd name="connsiteX2" fmla="*/ 155817 w 233726"/>
              <a:gd name="connsiteY2" fmla="*/ 0 h 205023"/>
              <a:gd name="connsiteX3" fmla="*/ 0 w 233726"/>
              <a:gd name="connsiteY3" fmla="*/ 32804 h 205023"/>
              <a:gd name="connsiteX4" fmla="*/ 8201 w 233726"/>
              <a:gd name="connsiteY4" fmla="*/ 205023 h 205023"/>
              <a:gd name="connsiteX5" fmla="*/ 102511 w 233726"/>
              <a:gd name="connsiteY5" fmla="*/ 196822 h 2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26" h="205023">
                <a:moveTo>
                  <a:pt x="102511" y="196822"/>
                </a:moveTo>
                <a:lnTo>
                  <a:pt x="233726" y="155817"/>
                </a:lnTo>
                <a:lnTo>
                  <a:pt x="155817" y="0"/>
                </a:lnTo>
                <a:lnTo>
                  <a:pt x="0" y="32804"/>
                </a:lnTo>
                <a:lnTo>
                  <a:pt x="8201" y="205023"/>
                </a:lnTo>
                <a:lnTo>
                  <a:pt x="102511" y="19682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91581" y="4232817"/>
            <a:ext cx="895655" cy="489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16B3E-489E-9347-8687-55EAFB7B9560}"/>
              </a:ext>
            </a:extLst>
          </p:cNvPr>
          <p:cNvSpPr txBox="1"/>
          <p:nvPr/>
        </p:nvSpPr>
        <p:spPr>
          <a:xfrm>
            <a:off x="1574073" y="2974721"/>
            <a:ext cx="47900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Uptake via fluid phase or receptor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206B3-E1A0-E243-A487-65D59C0DC607}"/>
              </a:ext>
            </a:extLst>
          </p:cNvPr>
          <p:cNvSpPr txBox="1"/>
          <p:nvPr/>
        </p:nvSpPr>
        <p:spPr>
          <a:xfrm>
            <a:off x="5466160" y="5381395"/>
            <a:ext cx="327671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In lysosome, proteins are degraded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2F07A-A78A-9542-9134-4105831333B2}"/>
              </a:ext>
            </a:extLst>
          </p:cNvPr>
          <p:cNvSpPr txBox="1"/>
          <p:nvPr/>
        </p:nvSpPr>
        <p:spPr>
          <a:xfrm>
            <a:off x="4953650" y="1923844"/>
            <a:ext cx="22749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Cell Membrane</a:t>
            </a:r>
          </a:p>
        </p:txBody>
      </p:sp>
    </p:spTree>
    <p:extLst>
      <p:ext uri="{BB962C8B-B14F-4D97-AF65-F5344CB8AC3E}">
        <p14:creationId xmlns:p14="http://schemas.microsoft.com/office/powerpoint/2010/main" val="23153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 descr="http://www.bbc.co.uk/staticarchive/7958d8fcb141acd83ebe36b5b134886adf93e9b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8892" y="984760"/>
            <a:ext cx="5200650" cy="4810125"/>
          </a:xfrm>
          <a:prstGeom prst="rect">
            <a:avLst/>
          </a:prstGeom>
          <a:noFill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799" y="1295400"/>
            <a:ext cx="4715435" cy="4911725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lnSpc>
                <a:spcPct val="90000"/>
              </a:lnSpc>
            </a:pPr>
            <a:r>
              <a:rPr lang="en-US" altLang="en-US" dirty="0"/>
              <a:t>“Cleans the blood”</a:t>
            </a:r>
          </a:p>
          <a:p>
            <a:pPr lvl="1" fontAlgn="auto">
              <a:lnSpc>
                <a:spcPct val="90000"/>
              </a:lnSpc>
            </a:pPr>
            <a:r>
              <a:rPr lang="en-US" altLang="en-US" dirty="0"/>
              <a:t>Filter the blood and remove endogenous metabolic waste, such as urea, uric acid, and creatinine</a:t>
            </a:r>
          </a:p>
          <a:p>
            <a:pPr lvl="1" fontAlgn="auto">
              <a:lnSpc>
                <a:spcPct val="90000"/>
              </a:lnSpc>
            </a:pPr>
            <a:r>
              <a:rPr lang="en-US" altLang="en-US" dirty="0"/>
              <a:t>Remove foreign substances</a:t>
            </a:r>
          </a:p>
          <a:p>
            <a:pPr lvl="1" fontAlgn="auto">
              <a:lnSpc>
                <a:spcPct val="90000"/>
              </a:lnSpc>
            </a:pPr>
            <a:endParaRPr lang="en-US" altLang="en-US" dirty="0"/>
          </a:p>
          <a:p>
            <a:pPr fontAlgn="auto">
              <a:lnSpc>
                <a:spcPct val="90000"/>
              </a:lnSpc>
            </a:pPr>
            <a:r>
              <a:rPr lang="en-US" altLang="en-US" dirty="0"/>
              <a:t>Regulate body water content, hormones, mineral composition, and acidity</a:t>
            </a:r>
          </a:p>
          <a:p>
            <a:pPr fontAlgn="auto">
              <a:lnSpc>
                <a:spcPct val="90000"/>
              </a:lnSpc>
            </a:pPr>
            <a:endParaRPr lang="en-US" altLang="en-US" dirty="0"/>
          </a:p>
          <a:p>
            <a:pPr fontAlgn="auto">
              <a:lnSpc>
                <a:spcPct val="90000"/>
              </a:lnSpc>
            </a:pPr>
            <a:r>
              <a:rPr lang="en-US" altLang="en-US" dirty="0"/>
              <a:t>Can also metabolize drugs (g</a:t>
            </a:r>
            <a:r>
              <a:rPr lang="en-US" dirty="0"/>
              <a:t>lucuronidation)</a:t>
            </a:r>
            <a:endParaRPr lang="en-US" altLang="en-US" dirty="0"/>
          </a:p>
          <a:p>
            <a:pPr fontAlgn="auto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 of Kidneys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A4A5-F690-2548-B3CE-B0B06998BF42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FC7F8-5A9C-2B4E-B9E4-243656D14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1348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Phase 1 Metabolism: add small polar groups. Hydroxylation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453251"/>
              </p:ext>
            </p:extLst>
          </p:nvPr>
        </p:nvGraphicFramePr>
        <p:xfrm>
          <a:off x="1280795" y="2057400"/>
          <a:ext cx="7620000" cy="434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ChemSketch" r:id="rId3" imgW="4279392" imgH="2438400" progId="ACD.ChemSketch.20">
                  <p:embed/>
                </p:oleObj>
              </mc:Choice>
              <mc:Fallback>
                <p:oleObj name="ChemSketch" r:id="rId3" imgW="4279392" imgH="2438400" progId="ACD.ChemSketch.20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795" y="2057400"/>
                        <a:ext cx="7620000" cy="434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1E0FCA-7142-1A42-A818-583501A0DD30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478A-C50F-914E-8218-A442E97CF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 dirty="0"/>
          </a:p>
        </p:txBody>
      </p:sp>
      <p:pic>
        <p:nvPicPr>
          <p:cNvPr id="6" name="Picture 2" descr="http://www.sccollege.edu/SiteCollectionImages/Private/816_liver.jpg">
            <a:extLst>
              <a:ext uri="{FF2B5EF4-FFF2-40B4-BE49-F238E27FC236}">
                <a16:creationId xmlns:a16="http://schemas.microsoft.com/office/drawing/2014/main" id="{8108E360-2AD5-B649-88F9-B2E6584E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670" y="3929233"/>
            <a:ext cx="2821330" cy="185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99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Phase 2 Metabolism: add larger polar molecules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181993"/>
              </p:ext>
            </p:extLst>
          </p:nvPr>
        </p:nvGraphicFramePr>
        <p:xfrm>
          <a:off x="2301240" y="1696911"/>
          <a:ext cx="4978974" cy="454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ChemSketch" r:id="rId3" imgW="4511040" imgH="4114800" progId="ACD.ChemSketch.20">
                  <p:embed/>
                </p:oleObj>
              </mc:Choice>
              <mc:Fallback>
                <p:oleObj name="ChemSketch" r:id="rId3" imgW="4511040" imgH="4114800" progId="ACD.ChemSketch.20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240" y="1696911"/>
                        <a:ext cx="4978974" cy="4541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EF7648-34F4-D343-B314-588ADCBCCBA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B9C5B-3307-A44C-B70D-3AFF64C80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38</a:t>
            </a:fld>
            <a:endParaRPr lang="uk-UA" dirty="0"/>
          </a:p>
        </p:txBody>
      </p:sp>
      <p:pic>
        <p:nvPicPr>
          <p:cNvPr id="6" name="Picture 2" descr="http://www.sccollege.edu/SiteCollectionImages/Private/816_liver.jpg">
            <a:extLst>
              <a:ext uri="{FF2B5EF4-FFF2-40B4-BE49-F238E27FC236}">
                <a16:creationId xmlns:a16="http://schemas.microsoft.com/office/drawing/2014/main" id="{7C9E635E-C2FA-404E-8E08-9CA825D2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670" y="3929233"/>
            <a:ext cx="2821330" cy="185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9949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Metabolic Pathways Can Be Complex and Consist of Both Phase 1 and Phase 2 Pathways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9" descr="http://dmd.aspetjournals.org/content/vol25/issue4/images/large/dd0471156006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1413"/>
            <a:ext cx="8458200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69E02-6A8C-DD46-83C8-BF15975B2339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5A397-2042-604A-AFF9-1904C6F1C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5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DC6E-C60A-7B45-A3C7-0B729C6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the importance of finding the right dose of a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7148-1CB9-6048-A3ED-F3C9B769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70314"/>
            <a:ext cx="4504386" cy="4064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Tylenol helps to reduce pain and fever and is safe at daily doses ≤3,000 mg/day</a:t>
            </a:r>
          </a:p>
          <a:p>
            <a:r>
              <a:rPr lang="en-US" dirty="0"/>
              <a:t>&gt;5,000 mg/day can cause liver damage</a:t>
            </a:r>
          </a:p>
          <a:p>
            <a:r>
              <a:rPr lang="en-US" dirty="0"/>
              <a:t>&gt;10,000 mg/day can be lethal.</a:t>
            </a:r>
          </a:p>
          <a:p>
            <a:r>
              <a:rPr lang="en-US" dirty="0"/>
              <a:t>You can learn about safety and efficacy from clinical trials</a:t>
            </a:r>
          </a:p>
          <a:p>
            <a:r>
              <a:rPr lang="en-US" dirty="0"/>
              <a:t>Making best use of this data requires models to integrate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A5A-8757-444E-89EE-0946C5ED94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FA517-4CC9-AE4D-8E98-EDC877CF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29" y="2011680"/>
            <a:ext cx="3588657" cy="3588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FB3A-C507-C043-9DA1-E574047DD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59" b="35176"/>
          <a:stretch/>
        </p:blipFill>
        <p:spPr>
          <a:xfrm>
            <a:off x="7375786" y="5002304"/>
            <a:ext cx="1587500" cy="40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1795A-92C8-D341-890A-DEBC9108BDDE}"/>
              </a:ext>
            </a:extLst>
          </p:cNvPr>
          <p:cNvSpPr txBox="1"/>
          <p:nvPr/>
        </p:nvSpPr>
        <p:spPr>
          <a:xfrm>
            <a:off x="5376836" y="5015749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(paracetamol)</a:t>
            </a:r>
          </a:p>
        </p:txBody>
      </p:sp>
    </p:spTree>
    <p:extLst>
      <p:ext uri="{BB962C8B-B14F-4D97-AF65-F5344CB8AC3E}">
        <p14:creationId xmlns:p14="http://schemas.microsoft.com/office/powerpoint/2010/main" val="203374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68048" cy="960120"/>
          </a:xfrm>
        </p:spPr>
        <p:txBody>
          <a:bodyPr/>
          <a:lstStyle/>
          <a:p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Cytochrome P450 (CYP)</a:t>
            </a:r>
            <a:b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metabolizes drug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85800" y="1417320"/>
            <a:ext cx="7772400" cy="45262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Catalyze most Phase I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biotransformations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 in every species and every tissue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particular in the liver, kidney, GI tract, and brain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594" name="Picture 2" descr="https://upload.wikimedia.org/wikipedia/commons/0/08/Proportion_of_drugs_metabolized_by_different_CY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3514"/>
            <a:ext cx="7200900" cy="36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80E948-3625-B643-B708-EEF40D46230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2697D-EE96-8645-9CC5-A4D993997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756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pharmacokinetics occurs at “critical concentration” = C</a:t>
            </a:r>
            <a:r>
              <a:rPr lang="en-US" baseline="-25000" dirty="0"/>
              <a:t>crit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078"/>
            <a:ext cx="6454789" cy="4610563"/>
          </a:xfrm>
        </p:spPr>
      </p:pic>
      <p:grpSp>
        <p:nvGrpSpPr>
          <p:cNvPr id="10" name="Group 9"/>
          <p:cNvGrpSpPr/>
          <p:nvPr/>
        </p:nvGrpSpPr>
        <p:grpSpPr>
          <a:xfrm>
            <a:off x="914400" y="3025383"/>
            <a:ext cx="6400800" cy="369332"/>
            <a:chOff x="1981200" y="3025383"/>
            <a:chExt cx="6400800" cy="36933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667000" y="3235973"/>
              <a:ext cx="5715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81200" y="3025383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Ccrit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468" y="6198513"/>
            <a:ext cx="87093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Burmester</a:t>
            </a:r>
            <a:r>
              <a:rPr lang="en-US" sz="1100" dirty="0"/>
              <a:t>, G. R. et al. Mavrilimumab, a human monoclonal antibody targeting gm-</a:t>
            </a:r>
            <a:r>
              <a:rPr lang="en-US" sz="1100" dirty="0" err="1"/>
              <a:t>csf</a:t>
            </a:r>
            <a:r>
              <a:rPr lang="en-US" sz="1100" dirty="0"/>
              <a:t> receptor-α, in subjects with rheumatoid arthritis: a </a:t>
            </a:r>
            <a:r>
              <a:rPr lang="en-US" sz="1100" dirty="0" err="1"/>
              <a:t>randomised</a:t>
            </a:r>
            <a:r>
              <a:rPr lang="en-US" sz="1100" dirty="0"/>
              <a:t>, double-blind, placebo- controlled, phase I first-in-human study. Annals of the rheumatic diseases 70, 1542–1549 (2011).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56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E166-55DB-9F43-A885-D08BA685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route of elimination saturates, elimination is reduced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1B1A6-8A4D-294E-8315-CC90377FA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A6E8F-860E-0C43-9486-B7718780DF50}"/>
                  </a:ext>
                </a:extLst>
              </p:cNvPr>
              <p:cNvSpPr txBox="1"/>
              <p:nvPr/>
            </p:nvSpPr>
            <p:spPr>
              <a:xfrm>
                <a:off x="2191977" y="1591390"/>
                <a:ext cx="3276730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A6E8F-860E-0C43-9486-B7718780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977" y="1591390"/>
                <a:ext cx="3276730" cy="763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BCC879-CFB1-6641-963F-25C767A675B8}"/>
                  </a:ext>
                </a:extLst>
              </p:cNvPr>
              <p:cNvSpPr txBox="1"/>
              <p:nvPr/>
            </p:nvSpPr>
            <p:spPr>
              <a:xfrm>
                <a:off x="424120" y="4422052"/>
                <a:ext cx="3276731" cy="135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BCC879-CFB1-6641-963F-25C767A6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0" y="4422052"/>
                <a:ext cx="3276731" cy="1352934"/>
              </a:xfrm>
              <a:prstGeom prst="rect">
                <a:avLst/>
              </a:prstGeom>
              <a:blipFill>
                <a:blip r:embed="rId3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CD7557-C361-B24F-BA5E-8C3529D6D238}"/>
                  </a:ext>
                </a:extLst>
              </p:cNvPr>
              <p:cNvSpPr txBox="1"/>
              <p:nvPr/>
            </p:nvSpPr>
            <p:spPr>
              <a:xfrm>
                <a:off x="5602739" y="4605280"/>
                <a:ext cx="2911310" cy="1070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CD7557-C361-B24F-BA5E-8C3529D6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9" y="4605280"/>
                <a:ext cx="2911310" cy="1070549"/>
              </a:xfrm>
              <a:prstGeom prst="rect">
                <a:avLst/>
              </a:prstGeom>
              <a:blipFill>
                <a:blip r:embed="rId4"/>
                <a:stretch>
                  <a:fillRect l="-209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B474DA-7074-7846-AC18-B9F47B8AFD7B}"/>
              </a:ext>
            </a:extLst>
          </p:cNvPr>
          <p:cNvCxnSpPr>
            <a:cxnSpLocks/>
          </p:cNvCxnSpPr>
          <p:nvPr/>
        </p:nvCxnSpPr>
        <p:spPr>
          <a:xfrm flipH="1">
            <a:off x="3093268" y="2745331"/>
            <a:ext cx="1833929" cy="13540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5E0A82DA-FA71-9448-B286-A108BE95BAF3}"/>
              </a:ext>
            </a:extLst>
          </p:cNvPr>
          <p:cNvSpPr/>
          <p:nvPr/>
        </p:nvSpPr>
        <p:spPr>
          <a:xfrm rot="16200000">
            <a:off x="4848739" y="1960121"/>
            <a:ext cx="156916" cy="1083024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3D57F-04FF-0F4A-8E54-B7ED65B75B47}"/>
              </a:ext>
            </a:extLst>
          </p:cNvPr>
          <p:cNvCxnSpPr>
            <a:cxnSpLocks/>
          </p:cNvCxnSpPr>
          <p:nvPr/>
        </p:nvCxnSpPr>
        <p:spPr>
          <a:xfrm>
            <a:off x="4927197" y="2745331"/>
            <a:ext cx="3199372" cy="16767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64E04-AC12-8C4A-AF31-FBB9B4F70EBB}"/>
              </a:ext>
            </a:extLst>
          </p:cNvPr>
          <p:cNvSpPr txBox="1"/>
          <p:nvPr/>
        </p:nvSpPr>
        <p:spPr>
          <a:xfrm>
            <a:off x="1759950" y="2894360"/>
            <a:ext cx="252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small concentrations,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1179E3D-8F87-564E-9F19-72B0DABF9783}"/>
              </a:ext>
            </a:extLst>
          </p:cNvPr>
          <p:cNvSpPr/>
          <p:nvPr/>
        </p:nvSpPr>
        <p:spPr>
          <a:xfrm rot="5400000">
            <a:off x="3014809" y="3730133"/>
            <a:ext cx="156916" cy="1083024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08C4CC-E748-0143-A774-8B02716D90C3}"/>
              </a:ext>
            </a:extLst>
          </p:cNvPr>
          <p:cNvSpPr txBox="1"/>
          <p:nvPr/>
        </p:nvSpPr>
        <p:spPr>
          <a:xfrm>
            <a:off x="6153543" y="2937360"/>
            <a:ext cx="252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large concentrations,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4FCA5-75C9-DD4D-9B77-9A573E333437}"/>
              </a:ext>
            </a:extLst>
          </p:cNvPr>
          <p:cNvSpPr txBox="1"/>
          <p:nvPr/>
        </p:nvSpPr>
        <p:spPr>
          <a:xfrm>
            <a:off x="1992740" y="6050737"/>
            <a:ext cx="58689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Faster elimination at lower concentrations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C37C2E1A-EE21-104F-BFF1-F65710506093}"/>
              </a:ext>
            </a:extLst>
          </p:cNvPr>
          <p:cNvSpPr/>
          <p:nvPr/>
        </p:nvSpPr>
        <p:spPr>
          <a:xfrm rot="5400000">
            <a:off x="7945651" y="4241493"/>
            <a:ext cx="279923" cy="745175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7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6" grpId="1" uiExpand="1" build="p"/>
      <p:bldP spid="7" grpId="0" uiExpand="1" build="p"/>
      <p:bldP spid="10" grpId="0" animBg="1"/>
      <p:bldP spid="15" grpId="0"/>
      <p:bldP spid="23" grpId="0" animBg="1"/>
      <p:bldP spid="30" grpId="0"/>
      <p:bldP spid="31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“Derivation” for C</a:t>
            </a:r>
            <a:r>
              <a:rPr lang="en-US" baseline="-25000" dirty="0"/>
              <a:t>crit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40239" y="1578598"/>
                <a:ext cx="6703761" cy="85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  =−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charset="0"/>
                        </a:rPr>
                        <m:t>;  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39" y="1578598"/>
                <a:ext cx="6703761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1005471" y="2481326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large doses (and concentrations), C ≫ K</a:t>
            </a:r>
            <a:r>
              <a:rPr lang="en-US" sz="2400" baseline="-25000" dirty="0"/>
              <a:t>m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40239" y="2989715"/>
                <a:ext cx="6703761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 ≈−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39" y="2989715"/>
                <a:ext cx="6703761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85800" y="3839441"/>
            <a:ext cx="7424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 C</a:t>
            </a:r>
            <a:r>
              <a:rPr lang="en-US" sz="2400" baseline="-25000" dirty="0"/>
              <a:t>crit</a:t>
            </a:r>
            <a:r>
              <a:rPr lang="en-US" sz="2400" dirty="0"/>
              <a:t> to be where the linear (CL·C) and nonlinear (V</a:t>
            </a:r>
            <a:r>
              <a:rPr lang="en-US" sz="2400" baseline="-25000" dirty="0"/>
              <a:t>m</a:t>
            </a:r>
            <a:r>
              <a:rPr lang="en-US" sz="2400" dirty="0"/>
              <a:t>) components contribute equally to total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548559" y="5273446"/>
                <a:ext cx="6703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59" y="5273446"/>
                <a:ext cx="6703761" cy="461665"/>
              </a:xfrm>
              <a:prstGeom prst="rect">
                <a:avLst/>
              </a:prstGeom>
              <a:blipFill>
                <a:blip r:embed="rId4"/>
                <a:stretch>
                  <a:fillRect l="-18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211888" y="5168876"/>
            <a:ext cx="1872433" cy="757086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16558" y="5168875"/>
                <a:ext cx="2367764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→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58" y="5168875"/>
                <a:ext cx="2367764" cy="783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8580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05D93-A9B9-364A-A15D-D94E5946817F}"/>
              </a:ext>
            </a:extLst>
          </p:cNvPr>
          <p:cNvSpPr txBox="1"/>
          <p:nvPr/>
        </p:nvSpPr>
        <p:spPr>
          <a:xfrm>
            <a:off x="453026" y="6108412"/>
            <a:ext cx="86733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Stein, Andrew M., and </a:t>
            </a:r>
            <a:r>
              <a:rPr lang="en-US" sz="1600" dirty="0" err="1"/>
              <a:t>Lambertus</a:t>
            </a:r>
            <a:r>
              <a:rPr lang="en-US" sz="1600" dirty="0"/>
              <a:t> A. </a:t>
            </a:r>
            <a:r>
              <a:rPr lang="en-US" sz="1600" dirty="0" err="1"/>
              <a:t>Peletier</a:t>
            </a:r>
            <a:r>
              <a:rPr lang="en-US" sz="1600" dirty="0"/>
              <a:t>. "Predicting the Onset of Nonlinear Pharmacokinetics." CPT: pharmacometrics &amp; systems pharmacology 7.10 (2018): 670-677.</a:t>
            </a:r>
          </a:p>
        </p:txBody>
      </p:sp>
    </p:spTree>
    <p:extLst>
      <p:ext uri="{BB962C8B-B14F-4D97-AF65-F5344CB8AC3E}">
        <p14:creationId xmlns:p14="http://schemas.microsoft.com/office/powerpoint/2010/main" val="10279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2" grpId="0"/>
      <p:bldP spid="43" grpId="0" animBg="1"/>
      <p:bldP spid="8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pharmacokinetics occurs at “critical concentration” = C</a:t>
            </a:r>
            <a:r>
              <a:rPr lang="en-US" baseline="-25000" dirty="0"/>
              <a:t>crit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078"/>
            <a:ext cx="6454789" cy="4610563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600200" y="3235973"/>
            <a:ext cx="57150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2430" y="6274388"/>
            <a:ext cx="562059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 Stein and L </a:t>
            </a:r>
            <a:r>
              <a:rPr lang="en-US" sz="1600" dirty="0" err="1"/>
              <a:t>Peletier</a:t>
            </a:r>
            <a:r>
              <a:rPr lang="en-US" sz="1600" dirty="0"/>
              <a:t>, to appear in CPT:PSP (2018)</a:t>
            </a:r>
          </a:p>
          <a:p>
            <a:pPr algn="ctr"/>
            <a:r>
              <a:rPr lang="en-US" sz="1600" dirty="0">
                <a:hlinkClick r:id="rId3"/>
              </a:rPr>
              <a:t>Presented at ACoP in 2017</a:t>
            </a:r>
            <a:endParaRPr lang="en-US" sz="1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44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596880-82E5-BB48-B4AF-C7C969984497}"/>
                  </a:ext>
                </a:extLst>
              </p:cNvPr>
              <p:cNvSpPr/>
              <p:nvPr/>
            </p:nvSpPr>
            <p:spPr>
              <a:xfrm>
                <a:off x="6370422" y="2559734"/>
                <a:ext cx="1889556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596880-82E5-BB48-B4AF-C7C969984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22" y="2559734"/>
                <a:ext cx="1889556" cy="783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4AD408-4143-1B4D-84FA-3C479723D3C0}"/>
              </a:ext>
            </a:extLst>
          </p:cNvPr>
          <p:cNvSpPr txBox="1"/>
          <p:nvPr/>
        </p:nvSpPr>
        <p:spPr>
          <a:xfrm>
            <a:off x="6023429" y="4185131"/>
            <a:ext cx="3120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Pharmacometrics is a relatively young field.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There are opportunities to analyze simple models and contribute to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207047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2037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5C76-84A0-4D43-8109-A6CAF8DA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CF96-B313-AD4D-968D-8AF55B4B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Clearance tells you the average concentration at steady state (given an input dosing rate)</a:t>
            </a:r>
          </a:p>
          <a:p>
            <a:pPr lvl="1"/>
            <a:r>
              <a:rPr lang="en-US" dirty="0"/>
              <a:t>Rate In = Rate Out = CL · C</a:t>
            </a:r>
          </a:p>
          <a:p>
            <a:r>
              <a:rPr lang="en-US" dirty="0"/>
              <a:t>Small molecules are eliminated mainly by the liver and the kidneys.</a:t>
            </a:r>
          </a:p>
          <a:p>
            <a:r>
              <a:rPr lang="en-US" dirty="0"/>
              <a:t>Large molecules (proteins) are eliminated mainly by endocytosis and proteolysis.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0836-6C5F-5B41-A462-D5E261BBD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9349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93C9F3-A25B-9E45-826A-C47A3A894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Dosing: Infusion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7BEF713-809F-AA4E-AB9D-1DE935EB0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1555-9DAE-7749-9EA9-4291E9CAC4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47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957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1B180-0E38-BA4A-A599-94898598C707}"/>
              </a:ext>
            </a:extLst>
          </p:cNvPr>
          <p:cNvSpPr/>
          <p:nvPr/>
        </p:nvSpPr>
        <p:spPr>
          <a:xfrm>
            <a:off x="6999320" y="2910150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BCD57-BEF0-5242-825A-513FD22F1F35}"/>
              </a:ext>
            </a:extLst>
          </p:cNvPr>
          <p:cNvSpPr txBox="1"/>
          <p:nvPr/>
        </p:nvSpPr>
        <p:spPr>
          <a:xfrm>
            <a:off x="5880677" y="1955408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Rate (R</a:t>
            </a:r>
            <a:r>
              <a:rPr lang="en-US" sz="2400" baseline="-25000" dirty="0"/>
              <a:t>0</a:t>
            </a:r>
            <a:r>
              <a:rPr lang="en-US" sz="2400" dirty="0"/>
              <a:t>, mg/h)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F61456-3B70-9048-A439-9433EDDBA3E6}"/>
              </a:ext>
            </a:extLst>
          </p:cNvPr>
          <p:cNvCxnSpPr>
            <a:stCxn id="8" idx="2"/>
          </p:cNvCxnSpPr>
          <p:nvPr/>
        </p:nvCxnSpPr>
        <p:spPr>
          <a:xfrm>
            <a:off x="7398882" y="3628628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3BAE31-C1C7-BD4D-8B87-F0E339783F53}"/>
              </a:ext>
            </a:extLst>
          </p:cNvPr>
          <p:cNvCxnSpPr>
            <a:cxnSpLocks/>
          </p:cNvCxnSpPr>
          <p:nvPr/>
        </p:nvCxnSpPr>
        <p:spPr>
          <a:xfrm>
            <a:off x="7398882" y="2504209"/>
            <a:ext cx="0" cy="36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31CEFE-3A61-7640-B0D8-DFE296922A1C}"/>
              </a:ext>
            </a:extLst>
          </p:cNvPr>
          <p:cNvSpPr txBox="1"/>
          <p:nvPr/>
        </p:nvSpPr>
        <p:spPr>
          <a:xfrm>
            <a:off x="7402335" y="37353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028516" y="4570341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16" y="4570341"/>
                <a:ext cx="216155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F4D61E7-CB66-2848-96EE-A33AD07D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49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059CC-1897-4646-AFB6-825D9B4D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77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6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F084-00ED-F743-AD4A-5535C190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“PKPD” pathway of drug effect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CF55E4-9F33-054D-A646-51BF6FDCE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413500"/>
              </p:ext>
            </p:extLst>
          </p:nvPr>
        </p:nvGraphicFramePr>
        <p:xfrm>
          <a:off x="639502" y="941600"/>
          <a:ext cx="7772400" cy="366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436C-570C-1947-A061-3EA8CBAA5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C8A692-C178-BC4F-86C8-F7F55A6D9C5E}"/>
              </a:ext>
            </a:extLst>
          </p:cNvPr>
          <p:cNvGrpSpPr/>
          <p:nvPr/>
        </p:nvGrpSpPr>
        <p:grpSpPr>
          <a:xfrm rot="5400000">
            <a:off x="1230665" y="1797871"/>
            <a:ext cx="316596" cy="370357"/>
            <a:chOff x="1646132" y="1647383"/>
            <a:chExt cx="316596" cy="370357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798C707-CFF9-CE46-879E-AC4765C31D17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>
              <a:extLst>
                <a:ext uri="{FF2B5EF4-FFF2-40B4-BE49-F238E27FC236}">
                  <a16:creationId xmlns:a16="http://schemas.microsoft.com/office/drawing/2014/main" id="{C5A22755-8F14-014D-869E-7CA52FBDCB5A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5306E-FD7C-224B-83B1-EED775AB9383}"/>
              </a:ext>
            </a:extLst>
          </p:cNvPr>
          <p:cNvGrpSpPr/>
          <p:nvPr/>
        </p:nvGrpSpPr>
        <p:grpSpPr>
          <a:xfrm rot="5400000">
            <a:off x="3302533" y="3406753"/>
            <a:ext cx="316596" cy="370357"/>
            <a:chOff x="1646132" y="1647383"/>
            <a:chExt cx="316596" cy="37035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13236FF-9FA8-EA4B-9F1A-A26A5714352E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97F4003B-79CC-1E4D-B3B7-EDF14B345A0F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87A66-FE30-A24E-A3CE-9FF3A68D4F2F}"/>
              </a:ext>
            </a:extLst>
          </p:cNvPr>
          <p:cNvSpPr txBox="1"/>
          <p:nvPr/>
        </p:nvSpPr>
        <p:spPr>
          <a:xfrm>
            <a:off x="777257" y="13932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Oral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0B383-4B63-7243-8B1B-ECBB9236F4DF}"/>
              </a:ext>
            </a:extLst>
          </p:cNvPr>
          <p:cNvSpPr txBox="1"/>
          <p:nvPr/>
        </p:nvSpPr>
        <p:spPr>
          <a:xfrm>
            <a:off x="2804246" y="3717158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Elimination </a:t>
            </a:r>
          </a:p>
          <a:p>
            <a:pPr algn="ctr"/>
            <a:r>
              <a:rPr lang="en-US" dirty="0"/>
              <a:t>from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A68DE-F157-4E4B-9C53-106469D4EAA4}"/>
              </a:ext>
            </a:extLst>
          </p:cNvPr>
          <p:cNvSpPr txBox="1"/>
          <p:nvPr/>
        </p:nvSpPr>
        <p:spPr>
          <a:xfrm>
            <a:off x="1418921" y="468197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Pharmacokinetics (PK):</a:t>
            </a:r>
          </a:p>
          <a:p>
            <a:r>
              <a:rPr lang="en-US" dirty="0"/>
              <a:t>How body affects drug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164F-3A66-0941-BCDE-4395E44BBBDE}"/>
              </a:ext>
            </a:extLst>
          </p:cNvPr>
          <p:cNvSpPr txBox="1"/>
          <p:nvPr/>
        </p:nvSpPr>
        <p:spPr>
          <a:xfrm>
            <a:off x="5202986" y="4681971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Pharmacodynamics (PD):</a:t>
            </a:r>
          </a:p>
          <a:p>
            <a:r>
              <a:rPr lang="en-US" dirty="0"/>
              <a:t>How drug affects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4CB4E-E941-3748-A7E2-0488C3E9AC8B}"/>
              </a:ext>
            </a:extLst>
          </p:cNvPr>
          <p:cNvSpPr txBox="1"/>
          <p:nvPr/>
        </p:nvSpPr>
        <p:spPr>
          <a:xfrm>
            <a:off x="1082982" y="5670609"/>
            <a:ext cx="300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children and adults receive the same dose?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C104-BE6E-434B-BC42-BD8B1261C704}"/>
              </a:ext>
            </a:extLst>
          </p:cNvPr>
          <p:cNvSpPr txBox="1"/>
          <p:nvPr/>
        </p:nvSpPr>
        <p:spPr>
          <a:xfrm>
            <a:off x="5202986" y="5532109"/>
            <a:ext cx="30065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dose is needed to shrink a tumor without causing severe neutropenia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3B6EFF-8070-C148-ACD1-1FE26E82525A}"/>
              </a:ext>
            </a:extLst>
          </p:cNvPr>
          <p:cNvGrpSpPr/>
          <p:nvPr/>
        </p:nvGrpSpPr>
        <p:grpSpPr>
          <a:xfrm rot="7893974">
            <a:off x="3319083" y="2014478"/>
            <a:ext cx="653853" cy="120036"/>
            <a:chOff x="772048" y="2340292"/>
            <a:chExt cx="1018652" cy="1870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157534-D95E-3644-B1C1-2863492BA344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2F167E-6E19-444F-BB52-23245B1F4A3F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EAD750-7605-6C40-BFB4-0E6879386E3A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58880D-1EE1-9349-8A07-6D21B9799F42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D28EFB-3B6E-1041-A0A5-0FABBE760490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A97BBE-5172-2541-AC12-8449A49CE802}"/>
              </a:ext>
            </a:extLst>
          </p:cNvPr>
          <p:cNvSpPr txBox="1"/>
          <p:nvPr/>
        </p:nvSpPr>
        <p:spPr>
          <a:xfrm>
            <a:off x="3625973" y="1454816"/>
            <a:ext cx="196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Drug Concentration</a:t>
            </a:r>
          </a:p>
          <a:p>
            <a:pPr algn="ctr"/>
            <a:r>
              <a:rPr lang="en-US" sz="1600" dirty="0"/>
              <a:t>Measurement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1054377-B6D6-8947-81AC-5DD861A89AE9}"/>
              </a:ext>
            </a:extLst>
          </p:cNvPr>
          <p:cNvSpPr/>
          <p:nvPr/>
        </p:nvSpPr>
        <p:spPr>
          <a:xfrm rot="16200000">
            <a:off x="2350094" y="2522374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621C0F4-1ACB-984A-8147-E63E2DA382CB}"/>
              </a:ext>
            </a:extLst>
          </p:cNvPr>
          <p:cNvSpPr/>
          <p:nvPr/>
        </p:nvSpPr>
        <p:spPr>
          <a:xfrm rot="16200000">
            <a:off x="6321203" y="2522375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9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5EE92C-C602-8A4F-B722-B9A6F447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50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028516" y="1417320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16" y="1417320"/>
                <a:ext cx="2161553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7BCDA-40BF-844C-AA95-58214339B265}"/>
                  </a:ext>
                </a:extLst>
              </p:cNvPr>
              <p:cNvSpPr txBox="1"/>
              <p:nvPr/>
            </p:nvSpPr>
            <p:spPr>
              <a:xfrm>
                <a:off x="5237530" y="2377440"/>
                <a:ext cx="3722558" cy="3847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steady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8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800" b="0" dirty="0"/>
                  <a:t> </a:t>
                </a:r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7BCDA-40BF-844C-AA95-58214339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30" y="2377440"/>
                <a:ext cx="3722558" cy="3847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4664A76-7111-8240-934F-11DFDE55AD86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30093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C737E0-7A47-C64B-82D0-8DFD050F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51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104716" y="1417320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716" y="1417320"/>
                <a:ext cx="2161553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8227846-D79B-7F4F-BF3D-6AD72F2043FD}"/>
                  </a:ext>
                </a:extLst>
              </p:cNvPr>
              <p:cNvSpPr/>
              <p:nvPr/>
            </p:nvSpPr>
            <p:spPr>
              <a:xfrm>
                <a:off x="5899940" y="2153228"/>
                <a:ext cx="3244060" cy="616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8227846-D79B-7F4F-BF3D-6AD72F204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940" y="2153228"/>
                <a:ext cx="3244060" cy="616836"/>
              </a:xfrm>
              <a:prstGeom prst="rect">
                <a:avLst/>
              </a:prstGeom>
              <a:blipFill>
                <a:blip r:embed="rId4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A84972-F5B0-7B45-B094-B332C20F0AB5}"/>
                  </a:ext>
                </a:extLst>
              </p:cNvPr>
              <p:cNvSpPr/>
              <p:nvPr/>
            </p:nvSpPr>
            <p:spPr>
              <a:xfrm>
                <a:off x="5517742" y="3307852"/>
                <a:ext cx="3244060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A84972-F5B0-7B45-B094-B332C20F0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42" y="3307852"/>
                <a:ext cx="324406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12537F-2251-3249-A108-C471E68F49E6}"/>
                  </a:ext>
                </a:extLst>
              </p:cNvPr>
              <p:cNvSpPr/>
              <p:nvPr/>
            </p:nvSpPr>
            <p:spPr>
              <a:xfrm>
                <a:off x="5517742" y="4458104"/>
                <a:ext cx="305333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12537F-2251-3249-A108-C471E68F4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42" y="4458104"/>
                <a:ext cx="3053336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9FD5FCB-C94B-864E-9C09-99C9E66EB7E2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211659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0503C73-4D97-EA45-9497-6BF79FAB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91E85-6E57-F948-AD8B-3A430641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what time do you reach steady state?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0609-F3F1-5440-8BDA-B776D960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05A94-806E-2540-A5ED-EC192F7EED7F}"/>
                  </a:ext>
                </a:extLst>
              </p:cNvPr>
              <p:cNvSpPr/>
              <p:nvPr/>
            </p:nvSpPr>
            <p:spPr>
              <a:xfrm>
                <a:off x="5536994" y="3226152"/>
                <a:ext cx="305333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05A94-806E-2540-A5ED-EC192F7EE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994" y="3226152"/>
                <a:ext cx="3053336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2821D2-E359-9246-844F-DDAF71FCF7E9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568286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BDFA-B047-A948-AC0E-D3C43632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Lesson: Sensitivity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F9F6-1A5C-D949-9CAB-59DC91A9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double the infusion rate, you double the steady state drug concentration</a:t>
            </a:r>
          </a:p>
          <a:p>
            <a:r>
              <a:rPr lang="en-US" dirty="0"/>
              <a:t>If a patient has reduced clearance (e.g. due to liver impairment for a drug metabolized in liver) that reduces CL, then the steady state drug concentration is reduced.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2DD99-B9F2-7947-A7B9-D6FEA9A65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53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DD532-BA05-844A-881F-51FB26B6E0DC}"/>
                  </a:ext>
                </a:extLst>
              </p:cNvPr>
              <p:cNvSpPr txBox="1"/>
              <p:nvPr/>
            </p:nvSpPr>
            <p:spPr>
              <a:xfrm>
                <a:off x="3530965" y="4232927"/>
                <a:ext cx="1446871" cy="2099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DD532-BA05-844A-881F-51FB26B6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965" y="4232927"/>
                <a:ext cx="1446871" cy="20992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23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C522CD-5FDE-FE4C-BC1F-C0F652C01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Repeated Dosing - Bolus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52E44A-79E4-4244-8F34-189A8F0B1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A53C5-26D5-CB41-98EA-1D4D37EC34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54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7054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dosing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F5D98-F984-4948-8525-762889C54761}"/>
              </a:ext>
            </a:extLst>
          </p:cNvPr>
          <p:cNvSpPr txBox="1"/>
          <p:nvPr/>
        </p:nvSpPr>
        <p:spPr>
          <a:xfrm>
            <a:off x="5379720" y="1602461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Similar to infusion dose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9E4B5B-7B70-3540-9122-429F0EA80944}"/>
              </a:ext>
            </a:extLst>
          </p:cNvPr>
          <p:cNvGrpSpPr/>
          <p:nvPr/>
        </p:nvGrpSpPr>
        <p:grpSpPr>
          <a:xfrm>
            <a:off x="4409123" y="2557744"/>
            <a:ext cx="3660457" cy="830997"/>
            <a:chOff x="4409123" y="2557744"/>
            <a:chExt cx="3660457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18CBB3-45BD-164B-A69A-5315AF3344EC}"/>
                </a:ext>
              </a:extLst>
            </p:cNvPr>
            <p:cNvSpPr txBox="1"/>
            <p:nvPr/>
          </p:nvSpPr>
          <p:spPr>
            <a:xfrm>
              <a:off x="5448300" y="2557744"/>
              <a:ext cx="26212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Define </a:t>
              </a:r>
              <a:r>
                <a:rPr lang="el-G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r>
                <a:rPr lang="en-US" dirty="0"/>
                <a:t> </a:t>
              </a:r>
              <a:r>
                <a:rPr lang="en-US" sz="2400" dirty="0"/>
                <a:t>to be the dosing interval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3FB8DD-F7B2-B24C-A55A-7712A2811770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D4E176-CD59-F947-B0BE-E857D4DE6341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568BCE-640C-3E46-987C-AF54FFA8D233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49A6CDA-8A92-A24A-9C7D-A13463C5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9F9D95-C6F2-104C-B14C-9F2966E9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335E907-7DB9-7740-880D-5B0ADE9976C3}"/>
              </a:ext>
            </a:extLst>
          </p:cNvPr>
          <p:cNvGrpSpPr/>
          <p:nvPr/>
        </p:nvGrpSpPr>
        <p:grpSpPr>
          <a:xfrm>
            <a:off x="4454843" y="2604254"/>
            <a:ext cx="295274" cy="646538"/>
            <a:chOff x="4409123" y="2649974"/>
            <a:chExt cx="295274" cy="6465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F57476-2049-964A-9D5E-31AA590E5F64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721AFF-581C-B845-AB8A-7F5DEA7534C4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3C655E-2DB8-D14D-A05C-EF1074BE8E7C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85DBB-C19F-9748-8602-EDB1EE08C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80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6A2FF4B-EE72-5646-A997-162D0C5E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1" y="2176619"/>
            <a:ext cx="4161687" cy="4161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formula for single bolus dose and amend for dose at another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56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/>
              <p:nvPr/>
            </p:nvSpPr>
            <p:spPr>
              <a:xfrm>
                <a:off x="960089" y="1710531"/>
                <a:ext cx="252133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9" y="1710531"/>
                <a:ext cx="2521331" cy="468205"/>
              </a:xfrm>
              <a:prstGeom prst="rect">
                <a:avLst/>
              </a:prstGeom>
              <a:blipFill>
                <a:blip r:embed="rId3"/>
                <a:stretch>
                  <a:fillRect l="-483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42DE8C56-AA0B-D54E-9E1A-E944C7D9213E}"/>
              </a:ext>
            </a:extLst>
          </p:cNvPr>
          <p:cNvSpPr/>
          <p:nvPr/>
        </p:nvSpPr>
        <p:spPr>
          <a:xfrm>
            <a:off x="4572000" y="2438400"/>
            <a:ext cx="2804160" cy="3051934"/>
          </a:xfrm>
          <a:custGeom>
            <a:avLst/>
            <a:gdLst>
              <a:gd name="connsiteX0" fmla="*/ 0 w 2804160"/>
              <a:gd name="connsiteY0" fmla="*/ 0 h 3051934"/>
              <a:gd name="connsiteX1" fmla="*/ 182880 w 2804160"/>
              <a:gd name="connsiteY1" fmla="*/ 1036320 h 3051934"/>
              <a:gd name="connsiteX2" fmla="*/ 701040 w 2804160"/>
              <a:gd name="connsiteY2" fmla="*/ 2407920 h 3051934"/>
              <a:gd name="connsiteX3" fmla="*/ 1661160 w 2804160"/>
              <a:gd name="connsiteY3" fmla="*/ 2956560 h 3051934"/>
              <a:gd name="connsiteX4" fmla="*/ 2804160 w 2804160"/>
              <a:gd name="connsiteY4" fmla="*/ 3048000 h 30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160" h="3051934">
                <a:moveTo>
                  <a:pt x="0" y="0"/>
                </a:moveTo>
                <a:cubicBezTo>
                  <a:pt x="33020" y="317500"/>
                  <a:pt x="66040" y="635000"/>
                  <a:pt x="182880" y="1036320"/>
                </a:cubicBezTo>
                <a:cubicBezTo>
                  <a:pt x="299720" y="1437640"/>
                  <a:pt x="454660" y="2087880"/>
                  <a:pt x="701040" y="2407920"/>
                </a:cubicBezTo>
                <a:cubicBezTo>
                  <a:pt x="947420" y="2727960"/>
                  <a:pt x="1310640" y="2849880"/>
                  <a:pt x="1661160" y="2956560"/>
                </a:cubicBezTo>
                <a:cubicBezTo>
                  <a:pt x="2011680" y="3063240"/>
                  <a:pt x="2407920" y="3055620"/>
                  <a:pt x="2804160" y="3048000"/>
                </a:cubicBezTo>
              </a:path>
            </a:pathLst>
          </a:custGeom>
          <a:noFill/>
          <a:ln w="3810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CF03A-6B02-644C-A559-55D0876848BA}"/>
                  </a:ext>
                </a:extLst>
              </p:cNvPr>
              <p:cNvSpPr txBox="1"/>
              <p:nvPr/>
            </p:nvSpPr>
            <p:spPr>
              <a:xfrm>
                <a:off x="4511009" y="1710531"/>
                <a:ext cx="3842975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−12)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33BF9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CF03A-6B02-644C-A559-55D08768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09" y="1710531"/>
                <a:ext cx="3842975" cy="476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38ECCE-DAC6-E343-A9FA-F0CBF6CCC936}"/>
              </a:ext>
            </a:extLst>
          </p:cNvPr>
          <p:cNvSpPr txBox="1"/>
          <p:nvPr/>
        </p:nvSpPr>
        <p:spPr>
          <a:xfrm>
            <a:off x="641876" y="1337516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400" dirty="0"/>
              <a:t> is the response of a single dose at time 0</a:t>
            </a:r>
          </a:p>
        </p:txBody>
      </p:sp>
    </p:spTree>
    <p:extLst>
      <p:ext uri="{BB962C8B-B14F-4D97-AF65-F5344CB8AC3E}">
        <p14:creationId xmlns:p14="http://schemas.microsoft.com/office/powerpoint/2010/main" val="412901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dose contributes one “bolus dose” term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19F8DB2-1B91-D74E-9205-E30FC4A959C3}"/>
              </a:ext>
            </a:extLst>
          </p:cNvPr>
          <p:cNvSpPr/>
          <p:nvPr/>
        </p:nvSpPr>
        <p:spPr>
          <a:xfrm>
            <a:off x="1417320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403AEF7-1CB9-6248-A90B-6D59722F73CA}"/>
              </a:ext>
            </a:extLst>
          </p:cNvPr>
          <p:cNvSpPr/>
          <p:nvPr/>
        </p:nvSpPr>
        <p:spPr>
          <a:xfrm>
            <a:off x="1632585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00905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9706343-3035-9344-96B7-4D0874114925}"/>
              </a:ext>
            </a:extLst>
          </p:cNvPr>
          <p:cNvSpPr/>
          <p:nvPr/>
        </p:nvSpPr>
        <p:spPr>
          <a:xfrm>
            <a:off x="1800225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033B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F2805B-28E1-D246-B26C-77A435E5DDFF}"/>
              </a:ext>
            </a:extLst>
          </p:cNvPr>
          <p:cNvSpPr/>
          <p:nvPr/>
        </p:nvSpPr>
        <p:spPr>
          <a:xfrm>
            <a:off x="1428750" y="3971925"/>
            <a:ext cx="157163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3" h="828675">
                <a:moveTo>
                  <a:pt x="0" y="828675"/>
                </a:moveTo>
                <a:lnTo>
                  <a:pt x="0" y="0"/>
                </a:lnTo>
                <a:lnTo>
                  <a:pt x="157163" y="200025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9310807-4293-534F-814E-DDE949BE6FB2}"/>
              </a:ext>
            </a:extLst>
          </p:cNvPr>
          <p:cNvSpPr/>
          <p:nvPr/>
        </p:nvSpPr>
        <p:spPr>
          <a:xfrm>
            <a:off x="1585914" y="3328988"/>
            <a:ext cx="157164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  <a:gd name="connsiteX0" fmla="*/ 0 w 165872"/>
              <a:gd name="connsiteY0" fmla="*/ 828675 h 828675"/>
              <a:gd name="connsiteX1" fmla="*/ 0 w 165872"/>
              <a:gd name="connsiteY1" fmla="*/ 0 h 828675"/>
              <a:gd name="connsiteX2" fmla="*/ 165872 w 165872"/>
              <a:gd name="connsiteY2" fmla="*/ 365488 h 828675"/>
              <a:gd name="connsiteX0" fmla="*/ 0 w 157164"/>
              <a:gd name="connsiteY0" fmla="*/ 828675 h 828675"/>
              <a:gd name="connsiteX1" fmla="*/ 0 w 157164"/>
              <a:gd name="connsiteY1" fmla="*/ 0 h 828675"/>
              <a:gd name="connsiteX2" fmla="*/ 157164 w 157164"/>
              <a:gd name="connsiteY2" fmla="*/ 330654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4" h="828675">
                <a:moveTo>
                  <a:pt x="0" y="828675"/>
                </a:moveTo>
                <a:lnTo>
                  <a:pt x="0" y="0"/>
                </a:lnTo>
                <a:lnTo>
                  <a:pt x="157164" y="330654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F2EADB0-4FF7-284F-AE0F-4F468C8380F2}"/>
              </a:ext>
            </a:extLst>
          </p:cNvPr>
          <p:cNvSpPr/>
          <p:nvPr/>
        </p:nvSpPr>
        <p:spPr>
          <a:xfrm>
            <a:off x="1743076" y="2828926"/>
            <a:ext cx="183289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  <a:gd name="connsiteX0" fmla="*/ 0 w 183289"/>
              <a:gd name="connsiteY0" fmla="*/ 828675 h 828675"/>
              <a:gd name="connsiteX1" fmla="*/ 0 w 183289"/>
              <a:gd name="connsiteY1" fmla="*/ 0 h 828675"/>
              <a:gd name="connsiteX2" fmla="*/ 183289 w 183289"/>
              <a:gd name="connsiteY2" fmla="*/ 522242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289" h="828675">
                <a:moveTo>
                  <a:pt x="0" y="828675"/>
                </a:moveTo>
                <a:lnTo>
                  <a:pt x="0" y="0"/>
                </a:lnTo>
                <a:lnTo>
                  <a:pt x="183289" y="522242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093B3-B000-264C-AB9F-20095364A1ED}"/>
              </a:ext>
            </a:extLst>
          </p:cNvPr>
          <p:cNvSpPr txBox="1"/>
          <p:nvPr/>
        </p:nvSpPr>
        <p:spPr>
          <a:xfrm rot="16200000">
            <a:off x="-256743" y="301432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Concentration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55389D-BC6A-FD4B-BE82-A3A214451687}"/>
              </a:ext>
            </a:extLst>
          </p:cNvPr>
          <p:cNvSpPr txBox="1"/>
          <p:nvPr/>
        </p:nvSpPr>
        <p:spPr>
          <a:xfrm>
            <a:off x="1664496" y="5531495"/>
            <a:ext cx="132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(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l-G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0F4EE-A896-344E-B603-F1127D2857BB}"/>
              </a:ext>
            </a:extLst>
          </p:cNvPr>
          <p:cNvSpPr/>
          <p:nvPr/>
        </p:nvSpPr>
        <p:spPr>
          <a:xfrm>
            <a:off x="3049816" y="2359967"/>
            <a:ext cx="2118449" cy="2547312"/>
          </a:xfrm>
          <a:prstGeom prst="rect">
            <a:avLst/>
          </a:prstGeom>
          <a:solidFill>
            <a:schemeClr val="bg1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7ED96D-A268-F74F-9343-2C9B19C136F3}"/>
                  </a:ext>
                </a:extLst>
              </p:cNvPr>
              <p:cNvSpPr txBox="1"/>
              <p:nvPr/>
            </p:nvSpPr>
            <p:spPr>
              <a:xfrm>
                <a:off x="3537867" y="5368944"/>
                <a:ext cx="2059923" cy="74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b="0" dirty="0">
                    <a:solidFill>
                      <a:srgbClr val="FF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7ED96D-A268-F74F-9343-2C9B19C13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7" y="5368944"/>
                <a:ext cx="2059923" cy="745204"/>
              </a:xfrm>
              <a:prstGeom prst="rect">
                <a:avLst/>
              </a:prstGeom>
              <a:blipFill>
                <a:blip r:embed="rId2"/>
                <a:stretch>
                  <a:fillRect r="-207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D5D74A5-273D-CB4D-968C-AAA3C53517A4}"/>
              </a:ext>
            </a:extLst>
          </p:cNvPr>
          <p:cNvSpPr txBox="1"/>
          <p:nvPr/>
        </p:nvSpPr>
        <p:spPr>
          <a:xfrm>
            <a:off x="3621565" y="490727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first dose (time 0-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A9872-D4EE-E74C-BE12-9B1A51BCA945}"/>
                  </a:ext>
                </a:extLst>
              </p:cNvPr>
              <p:cNvSpPr txBox="1"/>
              <p:nvPr/>
            </p:nvSpPr>
            <p:spPr>
              <a:xfrm>
                <a:off x="3685007" y="3720168"/>
                <a:ext cx="4663421" cy="753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>
                    <a:solidFill>
                      <a:srgbClr val="FF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A9872-D4EE-E74C-BE12-9B1A51BCA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07" y="3720168"/>
                <a:ext cx="4663421" cy="753989"/>
              </a:xfrm>
              <a:prstGeom prst="rect">
                <a:avLst/>
              </a:prstGeom>
              <a:blipFill>
                <a:blip r:embed="rId3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9B8B8FB-AD67-9041-9819-6841F2AA8168}"/>
              </a:ext>
            </a:extLst>
          </p:cNvPr>
          <p:cNvSpPr txBox="1"/>
          <p:nvPr/>
        </p:nvSpPr>
        <p:spPr>
          <a:xfrm>
            <a:off x="3621565" y="3243263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second dose (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-2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FB38D9-B196-734E-8C50-C74454206CD0}"/>
                  </a:ext>
                </a:extLst>
              </p:cNvPr>
              <p:cNvSpPr txBox="1"/>
              <p:nvPr/>
            </p:nvSpPr>
            <p:spPr>
              <a:xfrm>
                <a:off x="3674548" y="1973724"/>
                <a:ext cx="5705793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FB38D9-B196-734E-8C50-C7445420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48" y="1973724"/>
                <a:ext cx="5705793" cy="753989"/>
              </a:xfrm>
              <a:prstGeom prst="rect">
                <a:avLst/>
              </a:prstGeom>
              <a:blipFill>
                <a:blip r:embed="rId4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A0F8AF8-DFF1-3A4F-8CA7-FFB9DE56F50C}"/>
              </a:ext>
            </a:extLst>
          </p:cNvPr>
          <p:cNvSpPr txBox="1"/>
          <p:nvPr/>
        </p:nvSpPr>
        <p:spPr>
          <a:xfrm>
            <a:off x="3621565" y="1513497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third dose  (2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-3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40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90E4D35-E76B-274D-AE21-7F9AA5514CEC}"/>
              </a:ext>
            </a:extLst>
          </p:cNvPr>
          <p:cNvSpPr/>
          <p:nvPr/>
        </p:nvSpPr>
        <p:spPr>
          <a:xfrm>
            <a:off x="1136218" y="1744330"/>
            <a:ext cx="2601310" cy="3373821"/>
          </a:xfrm>
          <a:custGeom>
            <a:avLst/>
            <a:gdLst>
              <a:gd name="connsiteX0" fmla="*/ 0 w 2601310"/>
              <a:gd name="connsiteY0" fmla="*/ 0 h 3373821"/>
              <a:gd name="connsiteX1" fmla="*/ 0 w 2601310"/>
              <a:gd name="connsiteY1" fmla="*/ 3373821 h 3373821"/>
              <a:gd name="connsiteX2" fmla="*/ 283779 w 2601310"/>
              <a:gd name="connsiteY2" fmla="*/ 3373821 h 3373821"/>
              <a:gd name="connsiteX3" fmla="*/ 2601310 w 2601310"/>
              <a:gd name="connsiteY3" fmla="*/ 3373821 h 337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1310" h="3373821">
                <a:moveTo>
                  <a:pt x="0" y="0"/>
                </a:moveTo>
                <a:lnTo>
                  <a:pt x="0" y="3373821"/>
                </a:lnTo>
                <a:lnTo>
                  <a:pt x="283779" y="3373821"/>
                </a:lnTo>
                <a:lnTo>
                  <a:pt x="2601310" y="3373821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A17BD-30E1-6E42-8BCC-FB53C61A7E95}"/>
              </a:ext>
            </a:extLst>
          </p:cNvPr>
          <p:cNvSpPr txBox="1"/>
          <p:nvPr/>
        </p:nvSpPr>
        <p:spPr>
          <a:xfrm>
            <a:off x="1258593" y="509239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0 1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2 3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7C0C2-B61A-3E48-868C-D5378489E5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96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  <p:bldP spid="22" grpId="0" animBg="1"/>
      <p:bldP spid="23" grpId="0" animBg="1"/>
      <p:bldP spid="2" grpId="0"/>
      <p:bldP spid="3" grpId="0"/>
      <p:bldP spid="8" grpId="0"/>
      <p:bldP spid="9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formula for N doses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1C361E-4146-C74D-8619-EBAB7613CBA0}"/>
                  </a:ext>
                </a:extLst>
              </p:cNvPr>
              <p:cNvSpPr txBox="1"/>
              <p:nvPr/>
            </p:nvSpPr>
            <p:spPr>
              <a:xfrm>
                <a:off x="5408758" y="2390189"/>
                <a:ext cx="3755580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1C361E-4146-C74D-8619-EBAB7613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2390189"/>
                <a:ext cx="3755580" cy="103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/>
              <p:nvPr/>
            </p:nvSpPr>
            <p:spPr>
              <a:xfrm>
                <a:off x="5408758" y="3827749"/>
                <a:ext cx="389407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3827749"/>
                <a:ext cx="3894079" cy="1038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321E6-B7EA-CB41-B55C-3F2CDB3BFA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58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FEE78-B410-5C41-B868-394BD06683CF}"/>
                  </a:ext>
                </a:extLst>
              </p:cNvPr>
              <p:cNvSpPr txBox="1"/>
              <p:nvPr/>
            </p:nvSpPr>
            <p:spPr>
              <a:xfrm>
                <a:off x="5294458" y="1581966"/>
                <a:ext cx="252133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FEE78-B410-5C41-B868-394BD066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458" y="1581966"/>
                <a:ext cx="2521331" cy="468205"/>
              </a:xfrm>
              <a:prstGeom prst="rect">
                <a:avLst/>
              </a:prstGeom>
              <a:blipFill>
                <a:blip r:embed="rId5"/>
                <a:stretch>
                  <a:fillRect l="-72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0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formula is a geometric series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/>
              <p:nvPr/>
            </p:nvSpPr>
            <p:spPr>
              <a:xfrm>
                <a:off x="5408758" y="1251409"/>
                <a:ext cx="389407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1251409"/>
                <a:ext cx="3894079" cy="103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D436A-8F8A-BB4F-A22B-1FF4F78053B1}"/>
                  </a:ext>
                </a:extLst>
              </p:cNvPr>
              <p:cNvSpPr txBox="1"/>
              <p:nvPr/>
            </p:nvSpPr>
            <p:spPr>
              <a:xfrm>
                <a:off x="6076889" y="2433825"/>
                <a:ext cx="3187668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D436A-8F8A-BB4F-A22B-1FF4F780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89" y="2433825"/>
                <a:ext cx="3187668" cy="1038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7AF1-54F4-D347-8B65-838B4945DE5B}"/>
                  </a:ext>
                </a:extLst>
              </p:cNvPr>
              <p:cNvSpPr txBox="1"/>
              <p:nvPr/>
            </p:nvSpPr>
            <p:spPr>
              <a:xfrm>
                <a:off x="6076889" y="3663535"/>
                <a:ext cx="3413435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7AF1-54F4-D347-8B65-838B4945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89" y="3663535"/>
                <a:ext cx="3413435" cy="1038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/>
              <p:nvPr/>
            </p:nvSpPr>
            <p:spPr>
              <a:xfrm>
                <a:off x="5483649" y="5202950"/>
                <a:ext cx="2187074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49" y="5202950"/>
                <a:ext cx="2187074" cy="748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EBFE0D-6652-E542-8E90-A6C7B554C6C9}"/>
              </a:ext>
            </a:extLst>
          </p:cNvPr>
          <p:cNvSpPr txBox="1"/>
          <p:nvPr/>
        </p:nvSpPr>
        <p:spPr>
          <a:xfrm>
            <a:off x="5389647" y="4793123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N </a:t>
            </a:r>
            <a:r>
              <a:rPr lang="en-US" sz="2400" dirty="0">
                <a:sym typeface="Wingdings" pitchFamily="2" charset="2"/>
              </a:rPr>
              <a:t> ∞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761E2-6D4C-874B-B037-237A60AB2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01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DE010-7E9E-F04D-B232-84662F31B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3828452" y="1095347"/>
            <a:ext cx="3223039" cy="4872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84580" cy="960120"/>
          </a:xfrm>
        </p:spPr>
        <p:txBody>
          <a:bodyPr/>
          <a:lstStyle/>
          <a:p>
            <a:r>
              <a:rPr lang="en-US" dirty="0"/>
              <a:t>Measuring PKPD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B543-AD17-CE48-8866-E15E71A03474}"/>
              </a:ext>
            </a:extLst>
          </p:cNvPr>
          <p:cNvSpPr txBox="1"/>
          <p:nvPr/>
        </p:nvSpPr>
        <p:spPr>
          <a:xfrm>
            <a:off x="295572" y="1910734"/>
            <a:ext cx="400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PK </a:t>
            </a:r>
            <a:r>
              <a:rPr lang="en-US" u="sng" dirty="0"/>
              <a:t>(Pharmacokinetics) example</a:t>
            </a:r>
            <a:endParaRPr lang="en-US" b="1" u="sng" dirty="0"/>
          </a:p>
          <a:p>
            <a:r>
              <a:rPr lang="en-US" dirty="0"/>
              <a:t>Measurement of drug concentration from circulation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ED6985-5C03-E040-92DB-27FB93902155}"/>
              </a:ext>
            </a:extLst>
          </p:cNvPr>
          <p:cNvSpPr/>
          <p:nvPr/>
        </p:nvSpPr>
        <p:spPr>
          <a:xfrm rot="20034439">
            <a:off x="4762255" y="3304823"/>
            <a:ext cx="260506" cy="6944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98336-4AB7-9A4D-BDE4-EF63191AB2B7}"/>
              </a:ext>
            </a:extLst>
          </p:cNvPr>
          <p:cNvGrpSpPr/>
          <p:nvPr/>
        </p:nvGrpSpPr>
        <p:grpSpPr>
          <a:xfrm rot="2318808">
            <a:off x="3794341" y="2801833"/>
            <a:ext cx="653853" cy="120036"/>
            <a:chOff x="772048" y="2340292"/>
            <a:chExt cx="1018652" cy="1870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87A837-CFB7-F945-B7E3-F00FA032A77E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D275B-E430-1B4D-A576-3CA73D165819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033BF9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0F374-3866-A94B-B5CE-27A0AF57C29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708882-A4F9-0844-8C91-E0A1ED3DF7BA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E4BAE1-2446-674C-BB2A-377674C84811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03E9A0-5835-014E-8F27-430D5D6945B5}"/>
              </a:ext>
            </a:extLst>
          </p:cNvPr>
          <p:cNvSpPr txBox="1"/>
          <p:nvPr/>
        </p:nvSpPr>
        <p:spPr>
          <a:xfrm>
            <a:off x="257577" y="3385777"/>
            <a:ext cx="365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PD </a:t>
            </a:r>
            <a:r>
              <a:rPr lang="en-US" u="sng" dirty="0"/>
              <a:t>(Pharmacodynamics) example</a:t>
            </a:r>
            <a:endParaRPr lang="en-US" b="1" u="sng" dirty="0"/>
          </a:p>
          <a:p>
            <a:r>
              <a:rPr lang="en-US" dirty="0"/>
              <a:t>Change in tumor size, as measured by X-Ray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C31097-18AA-3344-B97B-B0807227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5222">
            <a:off x="6079354" y="917569"/>
            <a:ext cx="913103" cy="51590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49213C-990C-3D4E-9811-5221CDA56BFC}"/>
              </a:ext>
            </a:extLst>
          </p:cNvPr>
          <p:cNvCxnSpPr/>
          <p:nvPr/>
        </p:nvCxnSpPr>
        <p:spPr>
          <a:xfrm flipV="1">
            <a:off x="3949236" y="3385777"/>
            <a:ext cx="707170" cy="145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88F67AFA-8EAC-4A4C-9D1B-85FCF37691D6}"/>
              </a:ext>
            </a:extLst>
          </p:cNvPr>
          <p:cNvSpPr/>
          <p:nvPr/>
        </p:nvSpPr>
        <p:spPr>
          <a:xfrm rot="2827355">
            <a:off x="6228111" y="1301556"/>
            <a:ext cx="436098" cy="1218355"/>
          </a:xfrm>
          <a:prstGeom prst="curvedLeftArrow">
            <a:avLst/>
          </a:prstGeom>
          <a:solidFill>
            <a:srgbClr val="5581A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53D83-40D4-B34F-92A5-75ED46ACCA75}"/>
              </a:ext>
            </a:extLst>
          </p:cNvPr>
          <p:cNvSpPr txBox="1"/>
          <p:nvPr/>
        </p:nvSpPr>
        <p:spPr>
          <a:xfrm>
            <a:off x="6941713" y="703482"/>
            <a:ext cx="202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/>
              <a:t>Dose Regimen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amount given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frequency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method (oral, patch, etc.)</a:t>
            </a:r>
          </a:p>
        </p:txBody>
      </p:sp>
    </p:spTree>
    <p:extLst>
      <p:ext uri="{BB962C8B-B14F-4D97-AF65-F5344CB8AC3E}">
        <p14:creationId xmlns:p14="http://schemas.microsoft.com/office/powerpoint/2010/main" val="2420343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 for </a:t>
            </a:r>
            <a:r>
              <a:rPr lang="en-US" dirty="0" err="1"/>
              <a:t>Cmax,ss</a:t>
            </a:r>
            <a:r>
              <a:rPr lang="en-US" dirty="0"/>
              <a:t> and Cmin,ss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/>
              <p:nvPr/>
            </p:nvSpPr>
            <p:spPr>
              <a:xfrm>
                <a:off x="5139690" y="1047750"/>
                <a:ext cx="254172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33BF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90" y="1047750"/>
                <a:ext cx="2541721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C2106-1A2E-BF40-8D4F-FF8DDE65E337}"/>
                  </a:ext>
                </a:extLst>
              </p:cNvPr>
              <p:cNvSpPr txBox="1"/>
              <p:nvPr/>
            </p:nvSpPr>
            <p:spPr>
              <a:xfrm>
                <a:off x="2731661" y="5805422"/>
                <a:ext cx="2453749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groupCh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C2106-1A2E-BF40-8D4F-FF8DDE65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61" y="5805422"/>
                <a:ext cx="2453749" cy="748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BD7977-342C-384A-9128-24485EAEA162}"/>
                  </a:ext>
                </a:extLst>
              </p:cNvPr>
              <p:cNvSpPr txBox="1"/>
              <p:nvPr/>
            </p:nvSpPr>
            <p:spPr>
              <a:xfrm>
                <a:off x="5139690" y="1915493"/>
                <a:ext cx="2489849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BD7977-342C-384A-9128-24485EAE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90" y="1915493"/>
                <a:ext cx="2489849" cy="748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9A664F-3E70-AB49-AF81-BB306BC60E36}"/>
              </a:ext>
            </a:extLst>
          </p:cNvPr>
          <p:cNvCxnSpPr/>
          <p:nvPr/>
        </p:nvCxnSpPr>
        <p:spPr>
          <a:xfrm flipH="1">
            <a:off x="1246909" y="1417320"/>
            <a:ext cx="3629891" cy="0"/>
          </a:xfrm>
          <a:prstGeom prst="line">
            <a:avLst/>
          </a:prstGeom>
          <a:ln w="38100">
            <a:solidFill>
              <a:srgbClr val="033B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C964-2A5B-6141-B37C-04A818772782}"/>
              </a:ext>
            </a:extLst>
          </p:cNvPr>
          <p:cNvCxnSpPr/>
          <p:nvPr/>
        </p:nvCxnSpPr>
        <p:spPr>
          <a:xfrm flipH="1">
            <a:off x="1246909" y="2262447"/>
            <a:ext cx="362989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022D3-D581-B543-B688-D15618BB654B}"/>
              </a:ext>
            </a:extLst>
          </p:cNvPr>
          <p:cNvSpPr txBox="1"/>
          <p:nvPr/>
        </p:nvSpPr>
        <p:spPr>
          <a:xfrm>
            <a:off x="5139690" y="4679150"/>
            <a:ext cx="316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What about average concentration C</a:t>
            </a:r>
            <a:r>
              <a:rPr lang="en-US" sz="2400" baseline="-25000" dirty="0"/>
              <a:t>avg,ss</a:t>
            </a:r>
            <a:r>
              <a:rPr lang="en-US" sz="2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6942F-44C4-724C-A263-23BDE71DB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60</a:t>
            </a:fld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0CBB8-C388-384E-9A08-93A7895D9156}"/>
              </a:ext>
            </a:extLst>
          </p:cNvPr>
          <p:cNvSpPr txBox="1"/>
          <p:nvPr/>
        </p:nvSpPr>
        <p:spPr>
          <a:xfrm>
            <a:off x="5139690" y="3082578"/>
            <a:ext cx="331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Recall that k and C</a:t>
            </a:r>
            <a:r>
              <a:rPr lang="en-US" sz="2400" baseline="-25000" dirty="0"/>
              <a:t>0</a:t>
            </a:r>
            <a:r>
              <a:rPr lang="en-US" sz="2400" dirty="0"/>
              <a:t> depends on both V and CL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269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Cavg,ss (for linear PK)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61</a:t>
            </a:fld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607F6-9D46-8B41-8337-056EFADA6493}"/>
              </a:ext>
            </a:extLst>
          </p:cNvPr>
          <p:cNvSpPr txBox="1"/>
          <p:nvPr/>
        </p:nvSpPr>
        <p:spPr>
          <a:xfrm>
            <a:off x="5343987" y="1651177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/>
              <p:nvPr/>
            </p:nvSpPr>
            <p:spPr>
              <a:xfrm>
                <a:off x="5343987" y="2346367"/>
                <a:ext cx="3815660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2346367"/>
                <a:ext cx="3815660" cy="523733"/>
              </a:xfrm>
              <a:prstGeom prst="rect">
                <a:avLst/>
              </a:prstGeom>
              <a:blipFill>
                <a:blip r:embed="rId2"/>
                <a:stretch>
                  <a:fillRect l="-175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23B237-C4AD-3B48-8349-B1C29A62BE87}"/>
              </a:ext>
            </a:extLst>
          </p:cNvPr>
          <p:cNvSpPr txBox="1"/>
          <p:nvPr/>
        </p:nvSpPr>
        <p:spPr>
          <a:xfrm>
            <a:off x="5343988" y="2864677"/>
            <a:ext cx="3625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doesn’t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/>
              <p:nvPr/>
            </p:nvSpPr>
            <p:spPr>
              <a:xfrm>
                <a:off x="5343987" y="3526859"/>
                <a:ext cx="3757952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3526859"/>
                <a:ext cx="3757952" cy="523733"/>
              </a:xfrm>
              <a:prstGeom prst="rect">
                <a:avLst/>
              </a:prstGeom>
              <a:blipFill>
                <a:blip r:embed="rId3"/>
                <a:stretch>
                  <a:fillRect l="-1786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/>
              <p:nvPr/>
            </p:nvSpPr>
            <p:spPr>
              <a:xfrm>
                <a:off x="5343987" y="4007083"/>
                <a:ext cx="28020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4007083"/>
                <a:ext cx="2802049" cy="400110"/>
              </a:xfrm>
              <a:prstGeom prst="rect">
                <a:avLst/>
              </a:prstGeom>
              <a:blipFill>
                <a:blip r:embed="rId4"/>
                <a:stretch>
                  <a:fillRect l="-2397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/>
              <p:nvPr/>
            </p:nvSpPr>
            <p:spPr>
              <a:xfrm>
                <a:off x="5343987" y="4465080"/>
                <a:ext cx="2534540" cy="71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4465080"/>
                <a:ext cx="2534540" cy="71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A1469-5900-8F4E-A9A4-559086DBB717}"/>
              </a:ext>
            </a:extLst>
          </p:cNvPr>
          <p:cNvGrpSpPr/>
          <p:nvPr/>
        </p:nvGrpSpPr>
        <p:grpSpPr>
          <a:xfrm>
            <a:off x="3366807" y="1399309"/>
            <a:ext cx="1440372" cy="3679056"/>
            <a:chOff x="3366807" y="1399309"/>
            <a:chExt cx="1440372" cy="367905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310723-EEE7-C74E-B03F-239F55C3151F}"/>
                </a:ext>
              </a:extLst>
            </p:cNvPr>
            <p:cNvSpPr/>
            <p:nvPr/>
          </p:nvSpPr>
          <p:spPr>
            <a:xfrm>
              <a:off x="4544291" y="1399309"/>
              <a:ext cx="166254" cy="3422073"/>
            </a:xfrm>
            <a:custGeom>
              <a:avLst/>
              <a:gdLst>
                <a:gd name="connsiteX0" fmla="*/ 0 w 138545"/>
                <a:gd name="connsiteY0" fmla="*/ 0 h 3505200"/>
                <a:gd name="connsiteX1" fmla="*/ 0 w 138545"/>
                <a:gd name="connsiteY1" fmla="*/ 3505200 h 3505200"/>
                <a:gd name="connsiteX2" fmla="*/ 138545 w 138545"/>
                <a:gd name="connsiteY2" fmla="*/ 3505200 h 3505200"/>
                <a:gd name="connsiteX3" fmla="*/ 138545 w 138545"/>
                <a:gd name="connsiteY3" fmla="*/ 817418 h 3505200"/>
                <a:gd name="connsiteX4" fmla="*/ 0 w 138545"/>
                <a:gd name="connsiteY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45" h="3505200">
                  <a:moveTo>
                    <a:pt x="0" y="0"/>
                  </a:moveTo>
                  <a:lnTo>
                    <a:pt x="0" y="3505200"/>
                  </a:lnTo>
                  <a:lnTo>
                    <a:pt x="138545" y="3505200"/>
                  </a:lnTo>
                  <a:lnTo>
                    <a:pt x="138545" y="817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02F32D-3522-4E4A-A828-B73E739D236B}"/>
                    </a:ext>
                  </a:extLst>
                </p:cNvPr>
                <p:cNvSpPr txBox="1"/>
                <p:nvPr/>
              </p:nvSpPr>
              <p:spPr>
                <a:xfrm>
                  <a:off x="3366807" y="3609395"/>
                  <a:ext cx="84497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02F32D-3522-4E4A-A828-B73E739D2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807" y="3609395"/>
                  <a:ext cx="84497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03CAF6-5352-694B-BB31-6AA5FF3561B5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4211782" y="3809450"/>
              <a:ext cx="3325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3B67B5-F1B4-5B4E-8BAA-C40DB60D7841}"/>
                    </a:ext>
                  </a:extLst>
                </p:cNvPr>
                <p:cNvSpPr/>
                <p:nvPr/>
              </p:nvSpPr>
              <p:spPr>
                <a:xfrm>
                  <a:off x="4447657" y="4709033"/>
                  <a:ext cx="3595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3B67B5-F1B4-5B4E-8BAA-C40DB60D78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657" y="4709033"/>
                  <a:ext cx="35952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D91E27-C40F-A74B-818A-7C7DF12FEA54}"/>
                  </a:ext>
                </a:extLst>
              </p:cNvPr>
              <p:cNvSpPr txBox="1"/>
              <p:nvPr/>
            </p:nvSpPr>
            <p:spPr>
              <a:xfrm>
                <a:off x="1463174" y="1333967"/>
                <a:ext cx="969753" cy="404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D91E27-C40F-A74B-818A-7C7DF12F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74" y="1333967"/>
                <a:ext cx="969753" cy="404278"/>
              </a:xfrm>
              <a:prstGeom prst="rect">
                <a:avLst/>
              </a:prstGeom>
              <a:blipFill>
                <a:blip r:embed="rId9"/>
                <a:stretch>
                  <a:fillRect l="-10692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F9B3DA-F90E-854F-ADAB-AE9BA75F2950}"/>
              </a:ext>
            </a:extLst>
          </p:cNvPr>
          <p:cNvCxnSpPr/>
          <p:nvPr/>
        </p:nvCxnSpPr>
        <p:spPr>
          <a:xfrm flipH="1">
            <a:off x="1246909" y="1828944"/>
            <a:ext cx="3629891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CF3CAF-20EC-7541-A745-42D32D8F5971}"/>
              </a:ext>
            </a:extLst>
          </p:cNvPr>
          <p:cNvSpPr txBox="1"/>
          <p:nvPr/>
        </p:nvSpPr>
        <p:spPr>
          <a:xfrm>
            <a:off x="2804160" y="6055636"/>
            <a:ext cx="586731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i="1" dirty="0"/>
              <a:t>Formula doesn’t depend on specific model for C(t)</a:t>
            </a:r>
          </a:p>
          <a:p>
            <a:pPr algn="l"/>
            <a:r>
              <a:rPr lang="en-US" sz="2000" i="1" dirty="0"/>
              <a:t>It only requires linear clearance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/>
              <p:nvPr/>
            </p:nvSpPr>
            <p:spPr>
              <a:xfrm>
                <a:off x="5267455" y="5310742"/>
                <a:ext cx="3190745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𝒂𝒗𝒈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=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sub>
                        </m:sSub>
                      </m:num>
                      <m:den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 =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𝐃𝐨𝐬𝐞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𝐂𝐋</m:t>
                        </m:r>
                        <m:r>
                          <a:rPr lang="en-US" sz="28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55" y="5310742"/>
                <a:ext cx="3190745" cy="713529"/>
              </a:xfrm>
              <a:prstGeom prst="rect">
                <a:avLst/>
              </a:prstGeom>
              <a:blipFill>
                <a:blip r:embed="rId10"/>
                <a:stretch>
                  <a:fillRect b="-25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24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47364" cy="960120"/>
          </a:xfrm>
        </p:spPr>
        <p:txBody>
          <a:bodyPr/>
          <a:lstStyle/>
          <a:p>
            <a:r>
              <a:rPr lang="en-US" dirty="0"/>
              <a:t>Repeated dosing similar to infusion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CF5D98-F984-4948-8525-762889C54761}"/>
                  </a:ext>
                </a:extLst>
              </p:cNvPr>
              <p:cNvSpPr txBox="1"/>
              <p:nvPr/>
            </p:nvSpPr>
            <p:spPr>
              <a:xfrm>
                <a:off x="5476355" y="1654116"/>
                <a:ext cx="3786421" cy="63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rgbClr val="033BF9"/>
                    </a:solidFill>
                  </a:rPr>
                  <a:t>Infusion: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33BF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Infusion</m:t>
                        </m:r>
                        <m: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Rate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33B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CF5D98-F984-4948-8525-762889C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55" y="1654116"/>
                <a:ext cx="3786421" cy="630044"/>
              </a:xfrm>
              <a:prstGeom prst="rect">
                <a:avLst/>
              </a:prstGeom>
              <a:blipFill>
                <a:blip r:embed="rId2"/>
                <a:stretch>
                  <a:fillRect l="-2415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89E4B5B-7B70-3540-9122-429F0EA80944}"/>
              </a:ext>
            </a:extLst>
          </p:cNvPr>
          <p:cNvGrpSpPr/>
          <p:nvPr/>
        </p:nvGrpSpPr>
        <p:grpSpPr>
          <a:xfrm>
            <a:off x="4409123" y="2649974"/>
            <a:ext cx="295274" cy="646538"/>
            <a:chOff x="4409123" y="2649974"/>
            <a:chExt cx="295274" cy="6465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3FB8DD-F7B2-B24C-A55A-7712A2811770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D4E176-CD59-F947-B0BE-E857D4DE6341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568BCE-640C-3E46-987C-AF54FFA8D233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49A6CDA-8A92-A24A-9C7D-A13463C5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9F9D95-C6F2-104C-B14C-9F2966E9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289AB9-2963-D048-B9F5-FCAEBE5550FF}"/>
                  </a:ext>
                </a:extLst>
              </p:cNvPr>
              <p:cNvSpPr txBox="1"/>
              <p:nvPr/>
            </p:nvSpPr>
            <p:spPr>
              <a:xfrm>
                <a:off x="4470083" y="2508133"/>
                <a:ext cx="4046108" cy="6319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tx1"/>
                    </a:solidFill>
                  </a:rPr>
                  <a:t>Repeat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𝐷𝑜𝑠𝑒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289AB9-2963-D048-B9F5-FCAEBE555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83" y="2508133"/>
                <a:ext cx="4046108" cy="631904"/>
              </a:xfrm>
              <a:prstGeom prst="rect">
                <a:avLst/>
              </a:prstGeom>
              <a:blipFill>
                <a:blip r:embed="rId5"/>
                <a:stretch>
                  <a:fillRect l="-225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E88416-DF6F-9D43-9CEF-F4BD031E6690}"/>
              </a:ext>
            </a:extLst>
          </p:cNvPr>
          <p:cNvSpPr txBox="1"/>
          <p:nvPr/>
        </p:nvSpPr>
        <p:spPr>
          <a:xfrm>
            <a:off x="5060719" y="3626292"/>
            <a:ext cx="432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Infusion Rate ~ Dose Rate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216FB2-8EC1-644F-BEF8-F304CADAC3CC}"/>
                  </a:ext>
                </a:extLst>
              </p:cNvPr>
              <p:cNvSpPr/>
              <p:nvPr/>
            </p:nvSpPr>
            <p:spPr>
              <a:xfrm>
                <a:off x="5341058" y="4243810"/>
                <a:ext cx="34710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Infusion Rate ~ Dose/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216FB2-8EC1-644F-BEF8-F304CADAC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058" y="4243810"/>
                <a:ext cx="3471015" cy="461665"/>
              </a:xfrm>
              <a:prstGeom prst="rect">
                <a:avLst/>
              </a:prstGeom>
              <a:blipFill>
                <a:blip r:embed="rId6"/>
                <a:stretch>
                  <a:fillRect l="-263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580D0-ED9F-4545-83A4-4682A9CC3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83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 and useful result:</a:t>
            </a:r>
            <a:br>
              <a:rPr lang="en-US" dirty="0"/>
            </a:br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63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417320"/>
            <a:ext cx="4762500" cy="4762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7F310723-EEE7-C74E-B03F-239F55C3151F}"/>
              </a:ext>
            </a:extLst>
          </p:cNvPr>
          <p:cNvSpPr/>
          <p:nvPr/>
        </p:nvSpPr>
        <p:spPr>
          <a:xfrm>
            <a:off x="4544291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3B67B5-F1B4-5B4E-8BAA-C40DB60D7841}"/>
                  </a:ext>
                </a:extLst>
              </p:cNvPr>
              <p:cNvSpPr/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3B67B5-F1B4-5B4E-8BAA-C40DB60D7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5784FC71-D072-1741-9263-2B9EDAC250DC}"/>
              </a:ext>
            </a:extLst>
          </p:cNvPr>
          <p:cNvSpPr/>
          <p:nvPr/>
        </p:nvSpPr>
        <p:spPr>
          <a:xfrm>
            <a:off x="1439139" y="4379075"/>
            <a:ext cx="3400347" cy="834549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  <a:gd name="connsiteX0" fmla="*/ 0 w 3473688"/>
              <a:gd name="connsiteY0" fmla="*/ 0 h 608949"/>
              <a:gd name="connsiteX1" fmla="*/ 838200 w 3473688"/>
              <a:gd name="connsiteY1" fmla="*/ 426720 h 608949"/>
              <a:gd name="connsiteX2" fmla="*/ 3291840 w 3473688"/>
              <a:gd name="connsiteY2" fmla="*/ 594360 h 608949"/>
              <a:gd name="connsiteX3" fmla="*/ 3292180 w 3473688"/>
              <a:gd name="connsiteY3" fmla="*/ 601244 h 608949"/>
              <a:gd name="connsiteX0" fmla="*/ 0 w 3323743"/>
              <a:gd name="connsiteY0" fmla="*/ 0 h 606237"/>
              <a:gd name="connsiteX1" fmla="*/ 838200 w 3323743"/>
              <a:gd name="connsiteY1" fmla="*/ 426720 h 606237"/>
              <a:gd name="connsiteX2" fmla="*/ 3291840 w 3323743"/>
              <a:gd name="connsiteY2" fmla="*/ 594360 h 606237"/>
              <a:gd name="connsiteX3" fmla="*/ 42317 w 3323743"/>
              <a:gd name="connsiteY3" fmla="*/ 591211 h 606237"/>
              <a:gd name="connsiteX0" fmla="*/ 0 w 3323417"/>
              <a:gd name="connsiteY0" fmla="*/ 0 h 608949"/>
              <a:gd name="connsiteX1" fmla="*/ 838200 w 3323417"/>
              <a:gd name="connsiteY1" fmla="*/ 426720 h 608949"/>
              <a:gd name="connsiteX2" fmla="*/ 3291840 w 3323417"/>
              <a:gd name="connsiteY2" fmla="*/ 594360 h 608949"/>
              <a:gd name="connsiteX3" fmla="*/ 1694 w 3323417"/>
              <a:gd name="connsiteY3" fmla="*/ 601244 h 60894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4" fmla="*/ 0 w 3323417"/>
              <a:gd name="connsiteY4" fmla="*/ 0 h 60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417" h="604369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  <a:cubicBezTo>
                  <a:pt x="3700837" y="623447"/>
                  <a:pt x="1623" y="579744"/>
                  <a:pt x="1694" y="5811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E7A94-BEDD-E741-B2BE-67505DD01E8C}"/>
                  </a:ext>
                </a:extLst>
              </p:cNvPr>
              <p:cNvSpPr txBox="1"/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E7A94-BEDD-E741-B2BE-67505DD01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CEEB13-8361-9A49-AF03-C08451409288}"/>
              </a:ext>
            </a:extLst>
          </p:cNvPr>
          <p:cNvCxnSpPr>
            <a:stCxn id="11" idx="3"/>
          </p:cNvCxnSpPr>
          <p:nvPr/>
        </p:nvCxnSpPr>
        <p:spPr>
          <a:xfrm>
            <a:off x="4153491" y="2958571"/>
            <a:ext cx="3325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4CB5A-6213-424A-8C76-EDB7897C8644}"/>
                  </a:ext>
                </a:extLst>
              </p:cNvPr>
              <p:cNvSpPr txBox="1"/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0−∞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4CB5A-6213-424A-8C76-EDB7897C8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146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4B439AA6-6BCC-464C-8E8B-0DD43E3AE31F}"/>
              </a:ext>
            </a:extLst>
          </p:cNvPr>
          <p:cNvSpPr/>
          <p:nvPr/>
        </p:nvSpPr>
        <p:spPr>
          <a:xfrm>
            <a:off x="8253906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Graphical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64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417320"/>
            <a:ext cx="4762500" cy="4762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7F310723-EEE7-C74E-B03F-239F55C3151F}"/>
              </a:ext>
            </a:extLst>
          </p:cNvPr>
          <p:cNvSpPr/>
          <p:nvPr/>
        </p:nvSpPr>
        <p:spPr>
          <a:xfrm>
            <a:off x="4544291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2F32D-3522-4E4A-A828-B73E739D236B}"/>
                  </a:ext>
                </a:extLst>
              </p:cNvPr>
              <p:cNvSpPr txBox="1"/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2F32D-3522-4E4A-A828-B73E739D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03CAF6-5352-694B-BB31-6AA5FF3561B5}"/>
              </a:ext>
            </a:extLst>
          </p:cNvPr>
          <p:cNvCxnSpPr>
            <a:stCxn id="17" idx="3"/>
          </p:cNvCxnSpPr>
          <p:nvPr/>
        </p:nvCxnSpPr>
        <p:spPr>
          <a:xfrm>
            <a:off x="4153491" y="2958571"/>
            <a:ext cx="3325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5784FC71-D072-1741-9263-2B9EDAC250DC}"/>
              </a:ext>
            </a:extLst>
          </p:cNvPr>
          <p:cNvSpPr/>
          <p:nvPr/>
        </p:nvSpPr>
        <p:spPr>
          <a:xfrm>
            <a:off x="1439139" y="4379075"/>
            <a:ext cx="3400347" cy="834549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  <a:gd name="connsiteX0" fmla="*/ 0 w 3473688"/>
              <a:gd name="connsiteY0" fmla="*/ 0 h 608949"/>
              <a:gd name="connsiteX1" fmla="*/ 838200 w 3473688"/>
              <a:gd name="connsiteY1" fmla="*/ 426720 h 608949"/>
              <a:gd name="connsiteX2" fmla="*/ 3291840 w 3473688"/>
              <a:gd name="connsiteY2" fmla="*/ 594360 h 608949"/>
              <a:gd name="connsiteX3" fmla="*/ 3292180 w 3473688"/>
              <a:gd name="connsiteY3" fmla="*/ 601244 h 608949"/>
              <a:gd name="connsiteX0" fmla="*/ 0 w 3323743"/>
              <a:gd name="connsiteY0" fmla="*/ 0 h 606237"/>
              <a:gd name="connsiteX1" fmla="*/ 838200 w 3323743"/>
              <a:gd name="connsiteY1" fmla="*/ 426720 h 606237"/>
              <a:gd name="connsiteX2" fmla="*/ 3291840 w 3323743"/>
              <a:gd name="connsiteY2" fmla="*/ 594360 h 606237"/>
              <a:gd name="connsiteX3" fmla="*/ 42317 w 3323743"/>
              <a:gd name="connsiteY3" fmla="*/ 591211 h 606237"/>
              <a:gd name="connsiteX0" fmla="*/ 0 w 3323417"/>
              <a:gd name="connsiteY0" fmla="*/ 0 h 608949"/>
              <a:gd name="connsiteX1" fmla="*/ 838200 w 3323417"/>
              <a:gd name="connsiteY1" fmla="*/ 426720 h 608949"/>
              <a:gd name="connsiteX2" fmla="*/ 3291840 w 3323417"/>
              <a:gd name="connsiteY2" fmla="*/ 594360 h 608949"/>
              <a:gd name="connsiteX3" fmla="*/ 1694 w 3323417"/>
              <a:gd name="connsiteY3" fmla="*/ 601244 h 60894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4" fmla="*/ 0 w 3323417"/>
              <a:gd name="connsiteY4" fmla="*/ 0 h 60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417" h="604369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  <a:cubicBezTo>
                  <a:pt x="3700837" y="623447"/>
                  <a:pt x="1623" y="579744"/>
                  <a:pt x="1694" y="5811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3BDEE-A020-364A-B5D1-0728E951A9B5}"/>
                  </a:ext>
                </a:extLst>
              </p:cNvPr>
              <p:cNvSpPr txBox="1"/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0−∞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3BDEE-A020-364A-B5D1-0728E951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9F31275E-204C-CC41-8475-1B8B5889BF90}"/>
              </a:ext>
            </a:extLst>
          </p:cNvPr>
          <p:cNvSpPr/>
          <p:nvPr/>
        </p:nvSpPr>
        <p:spPr>
          <a:xfrm>
            <a:off x="1453388" y="4447536"/>
            <a:ext cx="153749" cy="720191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2103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D7844-31EF-A044-B79F-0D4531C34571}"/>
              </a:ext>
            </a:extLst>
          </p:cNvPr>
          <p:cNvGrpSpPr/>
          <p:nvPr/>
        </p:nvGrpSpPr>
        <p:grpSpPr>
          <a:xfrm>
            <a:off x="4496982" y="3998716"/>
            <a:ext cx="3403610" cy="1184865"/>
            <a:chOff x="4496982" y="3998716"/>
            <a:chExt cx="3403610" cy="1184865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81D094-4594-EA49-9846-AA8C74EFEFA5}"/>
                </a:ext>
              </a:extLst>
            </p:cNvPr>
            <p:cNvSpPr/>
            <p:nvPr/>
          </p:nvSpPr>
          <p:spPr>
            <a:xfrm>
              <a:off x="4532552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7BFD6C-F2CA-8540-9CDB-F00113AB1067}"/>
                </a:ext>
              </a:extLst>
            </p:cNvPr>
            <p:cNvSpPr/>
            <p:nvPr/>
          </p:nvSpPr>
          <p:spPr>
            <a:xfrm>
              <a:off x="4555816" y="4447536"/>
              <a:ext cx="153749" cy="720191"/>
            </a:xfrm>
            <a:custGeom>
              <a:avLst/>
              <a:gdLst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210393 h 720191"/>
                <a:gd name="connsiteX4" fmla="*/ 0 w 153749"/>
                <a:gd name="connsiteY4" fmla="*/ 0 h 7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49" h="720191">
                  <a:moveTo>
                    <a:pt x="0" y="0"/>
                  </a:moveTo>
                  <a:lnTo>
                    <a:pt x="0" y="720191"/>
                  </a:lnTo>
                  <a:lnTo>
                    <a:pt x="153749" y="720191"/>
                  </a:lnTo>
                  <a:lnTo>
                    <a:pt x="153749" y="2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E07D3-52D2-3D4A-B081-B0A078990E7E}"/>
                </a:ext>
              </a:extLst>
            </p:cNvPr>
            <p:cNvSpPr txBox="1"/>
            <p:nvPr/>
          </p:nvSpPr>
          <p:spPr>
            <a:xfrm rot="18900000">
              <a:off x="4496982" y="3998716"/>
              <a:ext cx="59792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Dose N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825B9FCF-B0C7-EB46-925E-2D94F3D99FFB}"/>
              </a:ext>
            </a:extLst>
          </p:cNvPr>
          <p:cNvSpPr/>
          <p:nvPr/>
        </p:nvSpPr>
        <p:spPr>
          <a:xfrm>
            <a:off x="1636950" y="4678493"/>
            <a:ext cx="133471" cy="489234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  <a:gd name="connsiteX0" fmla="*/ 0 w 191368"/>
              <a:gd name="connsiteY0" fmla="*/ 0 h 720191"/>
              <a:gd name="connsiteX1" fmla="*/ 0 w 191368"/>
              <a:gd name="connsiteY1" fmla="*/ 720191 h 720191"/>
              <a:gd name="connsiteX2" fmla="*/ 153749 w 191368"/>
              <a:gd name="connsiteY2" fmla="*/ 720191 h 720191"/>
              <a:gd name="connsiteX3" fmla="*/ 191368 w 191368"/>
              <a:gd name="connsiteY3" fmla="*/ 163312 h 720191"/>
              <a:gd name="connsiteX4" fmla="*/ 0 w 191368"/>
              <a:gd name="connsiteY4" fmla="*/ 0 h 720191"/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163312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1633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2DA356-59BB-5548-B25B-C35C0ADFD7BE}"/>
              </a:ext>
            </a:extLst>
          </p:cNvPr>
          <p:cNvSpPr/>
          <p:nvPr/>
        </p:nvSpPr>
        <p:spPr>
          <a:xfrm>
            <a:off x="1785257" y="4792785"/>
            <a:ext cx="148449" cy="377431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</a:path>
            </a:pathLst>
          </a:custGeom>
          <a:solidFill>
            <a:srgbClr val="00B05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77A6F0-5397-1742-A631-54104FF7EA58}"/>
              </a:ext>
            </a:extLst>
          </p:cNvPr>
          <p:cNvGrpSpPr/>
          <p:nvPr/>
        </p:nvGrpSpPr>
        <p:grpSpPr>
          <a:xfrm>
            <a:off x="4210807" y="3922514"/>
            <a:ext cx="3526500" cy="1261067"/>
            <a:chOff x="4210807" y="3922514"/>
            <a:chExt cx="3526500" cy="126106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25FF2A-0783-964B-A9EE-F2ED30D6800C}"/>
                </a:ext>
              </a:extLst>
            </p:cNvPr>
            <p:cNvSpPr/>
            <p:nvPr/>
          </p:nvSpPr>
          <p:spPr>
            <a:xfrm>
              <a:off x="4369267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AFC7623-3046-874B-B1D0-0772DAB67D02}"/>
                </a:ext>
              </a:extLst>
            </p:cNvPr>
            <p:cNvSpPr/>
            <p:nvPr/>
          </p:nvSpPr>
          <p:spPr>
            <a:xfrm>
              <a:off x="4565207" y="4678493"/>
              <a:ext cx="133471" cy="499538"/>
            </a:xfrm>
            <a:custGeom>
              <a:avLst/>
              <a:gdLst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210393 h 720191"/>
                <a:gd name="connsiteX4" fmla="*/ 0 w 153749"/>
                <a:gd name="connsiteY4" fmla="*/ 0 h 720191"/>
                <a:gd name="connsiteX0" fmla="*/ 0 w 191368"/>
                <a:gd name="connsiteY0" fmla="*/ 0 h 720191"/>
                <a:gd name="connsiteX1" fmla="*/ 0 w 191368"/>
                <a:gd name="connsiteY1" fmla="*/ 720191 h 720191"/>
                <a:gd name="connsiteX2" fmla="*/ 153749 w 191368"/>
                <a:gd name="connsiteY2" fmla="*/ 720191 h 720191"/>
                <a:gd name="connsiteX3" fmla="*/ 191368 w 191368"/>
                <a:gd name="connsiteY3" fmla="*/ 163312 h 720191"/>
                <a:gd name="connsiteX4" fmla="*/ 0 w 191368"/>
                <a:gd name="connsiteY4" fmla="*/ 0 h 720191"/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163312 h 720191"/>
                <a:gd name="connsiteX4" fmla="*/ 0 w 153749"/>
                <a:gd name="connsiteY4" fmla="*/ 0 h 7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49" h="720191">
                  <a:moveTo>
                    <a:pt x="0" y="0"/>
                  </a:moveTo>
                  <a:lnTo>
                    <a:pt x="0" y="720191"/>
                  </a:lnTo>
                  <a:lnTo>
                    <a:pt x="153749" y="720191"/>
                  </a:lnTo>
                  <a:lnTo>
                    <a:pt x="153749" y="163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887C34-5E7A-864A-B5B4-04454AC4569D}"/>
                </a:ext>
              </a:extLst>
            </p:cNvPr>
            <p:cNvSpPr txBox="1"/>
            <p:nvPr/>
          </p:nvSpPr>
          <p:spPr>
            <a:xfrm rot="18900000">
              <a:off x="4210807" y="3922514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Dose N-1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592C4-345F-FC4E-8D75-593B617C1AE1}"/>
              </a:ext>
            </a:extLst>
          </p:cNvPr>
          <p:cNvGrpSpPr/>
          <p:nvPr/>
        </p:nvGrpSpPr>
        <p:grpSpPr>
          <a:xfrm>
            <a:off x="3938661" y="3911627"/>
            <a:ext cx="3613588" cy="1271954"/>
            <a:chOff x="3938661" y="3911627"/>
            <a:chExt cx="3613588" cy="1271954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1A28290-41A0-D24F-8EA1-9BF071742506}"/>
                </a:ext>
              </a:extLst>
            </p:cNvPr>
            <p:cNvSpPr/>
            <p:nvPr/>
          </p:nvSpPr>
          <p:spPr>
            <a:xfrm>
              <a:off x="4184209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288A66-B09E-9F46-AC45-581DE8453CF8}"/>
                </a:ext>
              </a:extLst>
            </p:cNvPr>
            <p:cNvSpPr txBox="1"/>
            <p:nvPr/>
          </p:nvSpPr>
          <p:spPr>
            <a:xfrm rot="18900000">
              <a:off x="3938661" y="3911627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Dose N-2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EAF74C-494B-E542-B493-45EF20A8F7E0}"/>
                </a:ext>
              </a:extLst>
            </p:cNvPr>
            <p:cNvSpPr/>
            <p:nvPr/>
          </p:nvSpPr>
          <p:spPr>
            <a:xfrm>
              <a:off x="4554836" y="4800600"/>
              <a:ext cx="148449" cy="377431"/>
            </a:xfrm>
            <a:custGeom>
              <a:avLst/>
              <a:gdLst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4" fmla="*/ 10886 w 152400"/>
                <a:gd name="connsiteY4" fmla="*/ 0 h 4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413657">
                  <a:moveTo>
                    <a:pt x="10886" y="0"/>
                  </a:moveTo>
                  <a:lnTo>
                    <a:pt x="152400" y="76200"/>
                  </a:lnTo>
                  <a:lnTo>
                    <a:pt x="152400" y="413657"/>
                  </a:lnTo>
                  <a:lnTo>
                    <a:pt x="0" y="413657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6C1C73-FB7C-E347-B65C-3A44A7A2DB40}"/>
              </a:ext>
            </a:extLst>
          </p:cNvPr>
          <p:cNvGrpSpPr/>
          <p:nvPr/>
        </p:nvGrpSpPr>
        <p:grpSpPr>
          <a:xfrm>
            <a:off x="3707649" y="3911627"/>
            <a:ext cx="3613588" cy="1277419"/>
            <a:chOff x="3938661" y="3911627"/>
            <a:chExt cx="3613588" cy="127741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8C7EBB3-71CF-4F4E-96E2-BF76BD501355}"/>
                </a:ext>
              </a:extLst>
            </p:cNvPr>
            <p:cNvSpPr/>
            <p:nvPr/>
          </p:nvSpPr>
          <p:spPr>
            <a:xfrm>
              <a:off x="4184209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033BF9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472FDF-27A1-C549-A760-E38B55B50A1E}"/>
                </a:ext>
              </a:extLst>
            </p:cNvPr>
            <p:cNvSpPr txBox="1"/>
            <p:nvPr/>
          </p:nvSpPr>
          <p:spPr>
            <a:xfrm rot="18900000">
              <a:off x="3938661" y="3911627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33BF9"/>
                  </a:solidFill>
                </a:rPr>
                <a:t>Dose N-3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E6C3E95-2FE4-9F44-9CB0-EE956B89ABF7}"/>
                </a:ext>
              </a:extLst>
            </p:cNvPr>
            <p:cNvSpPr/>
            <p:nvPr/>
          </p:nvSpPr>
          <p:spPr>
            <a:xfrm>
              <a:off x="4785848" y="4889634"/>
              <a:ext cx="153127" cy="299412"/>
            </a:xfrm>
            <a:custGeom>
              <a:avLst/>
              <a:gdLst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4" fmla="*/ 10886 w 152400"/>
                <a:gd name="connsiteY4" fmla="*/ 0 h 4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413657">
                  <a:moveTo>
                    <a:pt x="10886" y="0"/>
                  </a:moveTo>
                  <a:lnTo>
                    <a:pt x="152400" y="76200"/>
                  </a:lnTo>
                  <a:lnTo>
                    <a:pt x="152400" y="413657"/>
                  </a:lnTo>
                  <a:lnTo>
                    <a:pt x="0" y="413657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033BF9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3FFC377B-F5CF-EF4E-8981-2767B9D654CE}"/>
              </a:ext>
            </a:extLst>
          </p:cNvPr>
          <p:cNvSpPr/>
          <p:nvPr/>
        </p:nvSpPr>
        <p:spPr>
          <a:xfrm>
            <a:off x="1945231" y="4874004"/>
            <a:ext cx="153127" cy="299412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4" fmla="*/ 10886 w 152400"/>
              <a:gd name="connsiteY4" fmla="*/ 0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  <a:lnTo>
                  <a:pt x="10886" y="0"/>
                </a:lnTo>
                <a:close/>
              </a:path>
            </a:pathLst>
          </a:custGeom>
          <a:solidFill>
            <a:srgbClr val="033BF9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7E3B33B-831D-7A49-A3B6-4CBDDE2C8D88}"/>
              </a:ext>
            </a:extLst>
          </p:cNvPr>
          <p:cNvSpPr/>
          <p:nvPr/>
        </p:nvSpPr>
        <p:spPr>
          <a:xfrm>
            <a:off x="8271475" y="4493433"/>
            <a:ext cx="153749" cy="720191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2103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1EFA88-66DD-8F4A-93F4-65D837AEF48F}"/>
              </a:ext>
            </a:extLst>
          </p:cNvPr>
          <p:cNvSpPr/>
          <p:nvPr/>
        </p:nvSpPr>
        <p:spPr>
          <a:xfrm>
            <a:off x="8271798" y="4106438"/>
            <a:ext cx="133471" cy="489234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  <a:gd name="connsiteX0" fmla="*/ 0 w 191368"/>
              <a:gd name="connsiteY0" fmla="*/ 0 h 720191"/>
              <a:gd name="connsiteX1" fmla="*/ 0 w 191368"/>
              <a:gd name="connsiteY1" fmla="*/ 720191 h 720191"/>
              <a:gd name="connsiteX2" fmla="*/ 153749 w 191368"/>
              <a:gd name="connsiteY2" fmla="*/ 720191 h 720191"/>
              <a:gd name="connsiteX3" fmla="*/ 191368 w 191368"/>
              <a:gd name="connsiteY3" fmla="*/ 163312 h 720191"/>
              <a:gd name="connsiteX4" fmla="*/ 0 w 191368"/>
              <a:gd name="connsiteY4" fmla="*/ 0 h 720191"/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163312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1633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B2C5DBD-8E63-F241-8DBC-2701402A623D}"/>
              </a:ext>
            </a:extLst>
          </p:cNvPr>
          <p:cNvSpPr/>
          <p:nvPr/>
        </p:nvSpPr>
        <p:spPr>
          <a:xfrm>
            <a:off x="8259486" y="3726222"/>
            <a:ext cx="165738" cy="433421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152400 w 152400"/>
              <a:gd name="connsiteY2" fmla="*/ 76200 h 413657"/>
              <a:gd name="connsiteX3" fmla="*/ 152400 w 152400"/>
              <a:gd name="connsiteY3" fmla="*/ 413657 h 413657"/>
              <a:gd name="connsiteX4" fmla="*/ 0 w 152400"/>
              <a:gd name="connsiteY4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2658 w 152400"/>
              <a:gd name="connsiteY2" fmla="*/ 364 h 413657"/>
              <a:gd name="connsiteX3" fmla="*/ 152400 w 152400"/>
              <a:gd name="connsiteY3" fmla="*/ 76200 h 413657"/>
              <a:gd name="connsiteX4" fmla="*/ 152400 w 152400"/>
              <a:gd name="connsiteY4" fmla="*/ 413657 h 413657"/>
              <a:gd name="connsiteX5" fmla="*/ 0 w 152400"/>
              <a:gd name="connsiteY5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40071 w 152400"/>
              <a:gd name="connsiteY2" fmla="*/ 152866 h 413657"/>
              <a:gd name="connsiteX3" fmla="*/ 152400 w 152400"/>
              <a:gd name="connsiteY3" fmla="*/ 76200 h 413657"/>
              <a:gd name="connsiteX4" fmla="*/ 152400 w 152400"/>
              <a:gd name="connsiteY4" fmla="*/ 413657 h 413657"/>
              <a:gd name="connsiteX5" fmla="*/ 0 w 152400"/>
              <a:gd name="connsiteY5" fmla="*/ 413657 h 413657"/>
              <a:gd name="connsiteX0" fmla="*/ 11629 w 153143"/>
              <a:gd name="connsiteY0" fmla="*/ 0 h 425194"/>
              <a:gd name="connsiteX1" fmla="*/ 0 w 153143"/>
              <a:gd name="connsiteY1" fmla="*/ 425194 h 425194"/>
              <a:gd name="connsiteX2" fmla="*/ 40814 w 153143"/>
              <a:gd name="connsiteY2" fmla="*/ 152866 h 425194"/>
              <a:gd name="connsiteX3" fmla="*/ 153143 w 153143"/>
              <a:gd name="connsiteY3" fmla="*/ 76200 h 425194"/>
              <a:gd name="connsiteX4" fmla="*/ 153143 w 153143"/>
              <a:gd name="connsiteY4" fmla="*/ 413657 h 425194"/>
              <a:gd name="connsiteX5" fmla="*/ 743 w 153143"/>
              <a:gd name="connsiteY5" fmla="*/ 413657 h 425194"/>
              <a:gd name="connsiteX0" fmla="*/ 11629 w 183665"/>
              <a:gd name="connsiteY0" fmla="*/ 170295 h 595489"/>
              <a:gd name="connsiteX1" fmla="*/ 0 w 183665"/>
              <a:gd name="connsiteY1" fmla="*/ 595489 h 595489"/>
              <a:gd name="connsiteX2" fmla="*/ 183665 w 183665"/>
              <a:gd name="connsiteY2" fmla="*/ 0 h 595489"/>
              <a:gd name="connsiteX3" fmla="*/ 153143 w 183665"/>
              <a:gd name="connsiteY3" fmla="*/ 246495 h 595489"/>
              <a:gd name="connsiteX4" fmla="*/ 153143 w 183665"/>
              <a:gd name="connsiteY4" fmla="*/ 583952 h 595489"/>
              <a:gd name="connsiteX5" fmla="*/ 743 w 183665"/>
              <a:gd name="connsiteY5" fmla="*/ 583952 h 595489"/>
              <a:gd name="connsiteX0" fmla="*/ 11629 w 183665"/>
              <a:gd name="connsiteY0" fmla="*/ 170295 h 681989"/>
              <a:gd name="connsiteX1" fmla="*/ 0 w 183665"/>
              <a:gd name="connsiteY1" fmla="*/ 595489 h 681989"/>
              <a:gd name="connsiteX2" fmla="*/ 183665 w 183665"/>
              <a:gd name="connsiteY2" fmla="*/ 0 h 681989"/>
              <a:gd name="connsiteX3" fmla="*/ 153143 w 183665"/>
              <a:gd name="connsiteY3" fmla="*/ 246495 h 681989"/>
              <a:gd name="connsiteX4" fmla="*/ 153143 w 183665"/>
              <a:gd name="connsiteY4" fmla="*/ 583952 h 681989"/>
              <a:gd name="connsiteX5" fmla="*/ 170804 w 183665"/>
              <a:gd name="connsiteY5" fmla="*/ 681989 h 681989"/>
              <a:gd name="connsiteX0" fmla="*/ 1426 w 173462"/>
              <a:gd name="connsiteY0" fmla="*/ 170295 h 681989"/>
              <a:gd name="connsiteX1" fmla="*/ 0 w 173462"/>
              <a:gd name="connsiteY1" fmla="*/ 170659 h 681989"/>
              <a:gd name="connsiteX2" fmla="*/ 173462 w 173462"/>
              <a:gd name="connsiteY2" fmla="*/ 0 h 681989"/>
              <a:gd name="connsiteX3" fmla="*/ 142940 w 173462"/>
              <a:gd name="connsiteY3" fmla="*/ 246495 h 681989"/>
              <a:gd name="connsiteX4" fmla="*/ 142940 w 173462"/>
              <a:gd name="connsiteY4" fmla="*/ 583952 h 681989"/>
              <a:gd name="connsiteX5" fmla="*/ 160601 w 173462"/>
              <a:gd name="connsiteY5" fmla="*/ 681989 h 681989"/>
              <a:gd name="connsiteX0" fmla="*/ 10886 w 182922"/>
              <a:gd name="connsiteY0" fmla="*/ 170295 h 612999"/>
              <a:gd name="connsiteX1" fmla="*/ 9460 w 182922"/>
              <a:gd name="connsiteY1" fmla="*/ 170659 h 612999"/>
              <a:gd name="connsiteX2" fmla="*/ 182922 w 182922"/>
              <a:gd name="connsiteY2" fmla="*/ 0 h 612999"/>
              <a:gd name="connsiteX3" fmla="*/ 152400 w 182922"/>
              <a:gd name="connsiteY3" fmla="*/ 246495 h 612999"/>
              <a:gd name="connsiteX4" fmla="*/ 152400 w 182922"/>
              <a:gd name="connsiteY4" fmla="*/ 583952 h 612999"/>
              <a:gd name="connsiteX5" fmla="*/ 0 w 182922"/>
              <a:gd name="connsiteY5" fmla="*/ 612999 h 612999"/>
              <a:gd name="connsiteX0" fmla="*/ 18432 w 190468"/>
              <a:gd name="connsiteY0" fmla="*/ 170295 h 612999"/>
              <a:gd name="connsiteX1" fmla="*/ 0 w 190468"/>
              <a:gd name="connsiteY1" fmla="*/ 606381 h 612999"/>
              <a:gd name="connsiteX2" fmla="*/ 190468 w 190468"/>
              <a:gd name="connsiteY2" fmla="*/ 0 h 612999"/>
              <a:gd name="connsiteX3" fmla="*/ 159946 w 190468"/>
              <a:gd name="connsiteY3" fmla="*/ 246495 h 612999"/>
              <a:gd name="connsiteX4" fmla="*/ 159946 w 190468"/>
              <a:gd name="connsiteY4" fmla="*/ 583952 h 612999"/>
              <a:gd name="connsiteX5" fmla="*/ 7546 w 190468"/>
              <a:gd name="connsiteY5" fmla="*/ 612999 h 612999"/>
              <a:gd name="connsiteX0" fmla="*/ 0 w 190468"/>
              <a:gd name="connsiteY0" fmla="*/ 606381 h 612999"/>
              <a:gd name="connsiteX1" fmla="*/ 190468 w 190468"/>
              <a:gd name="connsiteY1" fmla="*/ 0 h 612999"/>
              <a:gd name="connsiteX2" fmla="*/ 159946 w 190468"/>
              <a:gd name="connsiteY2" fmla="*/ 246495 h 612999"/>
              <a:gd name="connsiteX3" fmla="*/ 159946 w 190468"/>
              <a:gd name="connsiteY3" fmla="*/ 583952 h 612999"/>
              <a:gd name="connsiteX4" fmla="*/ 7546 w 190468"/>
              <a:gd name="connsiteY4" fmla="*/ 612999 h 612999"/>
              <a:gd name="connsiteX0" fmla="*/ 0 w 159946"/>
              <a:gd name="connsiteY0" fmla="*/ 468402 h 475020"/>
              <a:gd name="connsiteX1" fmla="*/ 6802 w 159946"/>
              <a:gd name="connsiteY1" fmla="*/ 0 h 475020"/>
              <a:gd name="connsiteX2" fmla="*/ 159946 w 159946"/>
              <a:gd name="connsiteY2" fmla="*/ 108516 h 475020"/>
              <a:gd name="connsiteX3" fmla="*/ 159946 w 159946"/>
              <a:gd name="connsiteY3" fmla="*/ 445973 h 475020"/>
              <a:gd name="connsiteX4" fmla="*/ 7546 w 159946"/>
              <a:gd name="connsiteY4" fmla="*/ 475020 h 475020"/>
              <a:gd name="connsiteX0" fmla="*/ 0 w 170150"/>
              <a:gd name="connsiteY0" fmla="*/ 468402 h 475020"/>
              <a:gd name="connsiteX1" fmla="*/ 6802 w 170150"/>
              <a:gd name="connsiteY1" fmla="*/ 0 h 475020"/>
              <a:gd name="connsiteX2" fmla="*/ 170150 w 170150"/>
              <a:gd name="connsiteY2" fmla="*/ 152089 h 475020"/>
              <a:gd name="connsiteX3" fmla="*/ 159946 w 170150"/>
              <a:gd name="connsiteY3" fmla="*/ 445973 h 475020"/>
              <a:gd name="connsiteX4" fmla="*/ 7546 w 170150"/>
              <a:gd name="connsiteY4" fmla="*/ 475020 h 4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50" h="475020">
                <a:moveTo>
                  <a:pt x="0" y="468402"/>
                </a:moveTo>
                <a:cubicBezTo>
                  <a:pt x="2267" y="312268"/>
                  <a:pt x="4535" y="156134"/>
                  <a:pt x="6802" y="0"/>
                </a:cubicBezTo>
                <a:lnTo>
                  <a:pt x="170150" y="152089"/>
                </a:lnTo>
                <a:lnTo>
                  <a:pt x="159946" y="445973"/>
                </a:lnTo>
                <a:lnTo>
                  <a:pt x="7546" y="475020"/>
                </a:lnTo>
              </a:path>
            </a:pathLst>
          </a:custGeom>
          <a:solidFill>
            <a:srgbClr val="00B05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746EE-873F-534F-A85E-9E814D8A5160}"/>
              </a:ext>
            </a:extLst>
          </p:cNvPr>
          <p:cNvSpPr/>
          <p:nvPr/>
        </p:nvSpPr>
        <p:spPr>
          <a:xfrm>
            <a:off x="8261969" y="3490475"/>
            <a:ext cx="153127" cy="299412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4" fmla="*/ 10886 w 152400"/>
              <a:gd name="connsiteY4" fmla="*/ 0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  <a:lnTo>
                  <a:pt x="10886" y="0"/>
                </a:lnTo>
                <a:close/>
              </a:path>
            </a:pathLst>
          </a:custGeom>
          <a:solidFill>
            <a:srgbClr val="033BF9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FC8097-B2BB-404B-83A0-679F7BA09EA7}"/>
              </a:ext>
            </a:extLst>
          </p:cNvPr>
          <p:cNvSpPr txBox="1"/>
          <p:nvPr/>
        </p:nvSpPr>
        <p:spPr>
          <a:xfrm>
            <a:off x="7373041" y="4788980"/>
            <a:ext cx="76944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Dose 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605D1E-5D1B-9842-9A9C-DCAA03208E23}"/>
              </a:ext>
            </a:extLst>
          </p:cNvPr>
          <p:cNvSpPr txBox="1"/>
          <p:nvPr/>
        </p:nvSpPr>
        <p:spPr>
          <a:xfrm>
            <a:off x="7204821" y="4221736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Dose N-1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EF6C21-0117-D247-8E88-78ABE9348F47}"/>
              </a:ext>
            </a:extLst>
          </p:cNvPr>
          <p:cNvSpPr txBox="1"/>
          <p:nvPr/>
        </p:nvSpPr>
        <p:spPr>
          <a:xfrm>
            <a:off x="7197628" y="3817400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Dose N-2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CAE683-2FCD-1947-8CC3-3D9809AE5405}"/>
              </a:ext>
            </a:extLst>
          </p:cNvPr>
          <p:cNvSpPr txBox="1"/>
          <p:nvPr/>
        </p:nvSpPr>
        <p:spPr>
          <a:xfrm>
            <a:off x="7204821" y="3465600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33BF9"/>
                </a:solidFill>
              </a:rPr>
              <a:t>Dose N-3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E72ADB5-B896-824F-8E74-BC72F147D659}"/>
              </a:ext>
            </a:extLst>
          </p:cNvPr>
          <p:cNvSpPr/>
          <p:nvPr/>
        </p:nvSpPr>
        <p:spPr>
          <a:xfrm>
            <a:off x="8261873" y="1775012"/>
            <a:ext cx="172122" cy="1710466"/>
          </a:xfrm>
          <a:custGeom>
            <a:avLst/>
            <a:gdLst>
              <a:gd name="connsiteX0" fmla="*/ 10758 w 172122"/>
              <a:gd name="connsiteY0" fmla="*/ 1710466 h 1710466"/>
              <a:gd name="connsiteX1" fmla="*/ 172122 w 172122"/>
              <a:gd name="connsiteY1" fmla="*/ 1710466 h 1710466"/>
              <a:gd name="connsiteX2" fmla="*/ 161365 w 172122"/>
              <a:gd name="connsiteY2" fmla="*/ 785308 h 1710466"/>
              <a:gd name="connsiteX3" fmla="*/ 0 w 172122"/>
              <a:gd name="connsiteY3" fmla="*/ 0 h 1710466"/>
              <a:gd name="connsiteX4" fmla="*/ 10758 w 172122"/>
              <a:gd name="connsiteY4" fmla="*/ 1710466 h 17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122" h="1710466">
                <a:moveTo>
                  <a:pt x="10758" y="1710466"/>
                </a:moveTo>
                <a:lnTo>
                  <a:pt x="172122" y="1710466"/>
                </a:lnTo>
                <a:lnTo>
                  <a:pt x="161365" y="785308"/>
                </a:lnTo>
                <a:lnTo>
                  <a:pt x="0" y="0"/>
                </a:lnTo>
                <a:lnTo>
                  <a:pt x="10758" y="1710466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3A9CCD-3656-974F-A49E-9785EA0EB50D}"/>
              </a:ext>
            </a:extLst>
          </p:cNvPr>
          <p:cNvSpPr txBox="1"/>
          <p:nvPr/>
        </p:nvSpPr>
        <p:spPr>
          <a:xfrm>
            <a:off x="7131102" y="248352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7030A0"/>
                </a:solidFill>
              </a:rPr>
              <a:t>All earlier </a:t>
            </a:r>
          </a:p>
          <a:p>
            <a:pPr algn="l"/>
            <a:r>
              <a:rPr lang="en-US" sz="1600" dirty="0">
                <a:solidFill>
                  <a:srgbClr val="7030A0"/>
                </a:solidFill>
              </a:rPr>
              <a:t>doses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895376D-4F87-3849-B505-E733862CA031}"/>
              </a:ext>
            </a:extLst>
          </p:cNvPr>
          <p:cNvSpPr/>
          <p:nvPr/>
        </p:nvSpPr>
        <p:spPr>
          <a:xfrm>
            <a:off x="2100290" y="4937989"/>
            <a:ext cx="2718024" cy="274204"/>
          </a:xfrm>
          <a:custGeom>
            <a:avLst/>
            <a:gdLst>
              <a:gd name="connsiteX0" fmla="*/ 21515 w 2743200"/>
              <a:gd name="connsiteY0" fmla="*/ 0 h 279699"/>
              <a:gd name="connsiteX1" fmla="*/ 860611 w 2743200"/>
              <a:gd name="connsiteY1" fmla="*/ 161365 h 279699"/>
              <a:gd name="connsiteX2" fmla="*/ 1904103 w 2743200"/>
              <a:gd name="connsiteY2" fmla="*/ 247426 h 279699"/>
              <a:gd name="connsiteX3" fmla="*/ 2743200 w 2743200"/>
              <a:gd name="connsiteY3" fmla="*/ 279699 h 279699"/>
              <a:gd name="connsiteX4" fmla="*/ 0 w 2743200"/>
              <a:gd name="connsiteY4" fmla="*/ 279699 h 279699"/>
              <a:gd name="connsiteX5" fmla="*/ 21515 w 2743200"/>
              <a:gd name="connsiteY5" fmla="*/ 0 h 279699"/>
              <a:gd name="connsiteX0" fmla="*/ 21515 w 2743200"/>
              <a:gd name="connsiteY0" fmla="*/ 1894 h 281593"/>
              <a:gd name="connsiteX1" fmla="*/ 860611 w 2743200"/>
              <a:gd name="connsiteY1" fmla="*/ 163259 h 281593"/>
              <a:gd name="connsiteX2" fmla="*/ 1904103 w 2743200"/>
              <a:gd name="connsiteY2" fmla="*/ 249320 h 281593"/>
              <a:gd name="connsiteX3" fmla="*/ 2743200 w 2743200"/>
              <a:gd name="connsiteY3" fmla="*/ 281593 h 281593"/>
              <a:gd name="connsiteX4" fmla="*/ 0 w 2743200"/>
              <a:gd name="connsiteY4" fmla="*/ 281593 h 281593"/>
              <a:gd name="connsiteX5" fmla="*/ 21515 w 2743200"/>
              <a:gd name="connsiteY5" fmla="*/ 1894 h 281593"/>
              <a:gd name="connsiteX0" fmla="*/ 13593 w 2743200"/>
              <a:gd name="connsiteY0" fmla="*/ 1978 h 273862"/>
              <a:gd name="connsiteX1" fmla="*/ 860611 w 2743200"/>
              <a:gd name="connsiteY1" fmla="*/ 155528 h 273862"/>
              <a:gd name="connsiteX2" fmla="*/ 1904103 w 2743200"/>
              <a:gd name="connsiteY2" fmla="*/ 241589 h 273862"/>
              <a:gd name="connsiteX3" fmla="*/ 2743200 w 2743200"/>
              <a:gd name="connsiteY3" fmla="*/ 273862 h 273862"/>
              <a:gd name="connsiteX4" fmla="*/ 0 w 2743200"/>
              <a:gd name="connsiteY4" fmla="*/ 273862 h 273862"/>
              <a:gd name="connsiteX5" fmla="*/ 13593 w 2743200"/>
              <a:gd name="connsiteY5" fmla="*/ 1978 h 273862"/>
              <a:gd name="connsiteX0" fmla="*/ 13593 w 2743200"/>
              <a:gd name="connsiteY0" fmla="*/ 0 h 271884"/>
              <a:gd name="connsiteX1" fmla="*/ 860611 w 2743200"/>
              <a:gd name="connsiteY1" fmla="*/ 153550 h 271884"/>
              <a:gd name="connsiteX2" fmla="*/ 1904103 w 2743200"/>
              <a:gd name="connsiteY2" fmla="*/ 239611 h 271884"/>
              <a:gd name="connsiteX3" fmla="*/ 2743200 w 2743200"/>
              <a:gd name="connsiteY3" fmla="*/ 271884 h 271884"/>
              <a:gd name="connsiteX4" fmla="*/ 0 w 2743200"/>
              <a:gd name="connsiteY4" fmla="*/ 271884 h 271884"/>
              <a:gd name="connsiteX5" fmla="*/ 13593 w 2743200"/>
              <a:gd name="connsiteY5" fmla="*/ 0 h 271884"/>
              <a:gd name="connsiteX0" fmla="*/ 13593 w 2754932"/>
              <a:gd name="connsiteY0" fmla="*/ 0 h 303960"/>
              <a:gd name="connsiteX1" fmla="*/ 860611 w 2754932"/>
              <a:gd name="connsiteY1" fmla="*/ 153550 h 303960"/>
              <a:gd name="connsiteX2" fmla="*/ 1904103 w 2754932"/>
              <a:gd name="connsiteY2" fmla="*/ 239611 h 303960"/>
              <a:gd name="connsiteX3" fmla="*/ 2754932 w 2754932"/>
              <a:gd name="connsiteY3" fmla="*/ 303960 h 303960"/>
              <a:gd name="connsiteX4" fmla="*/ 0 w 2754932"/>
              <a:gd name="connsiteY4" fmla="*/ 271884 h 303960"/>
              <a:gd name="connsiteX5" fmla="*/ 13593 w 2754932"/>
              <a:gd name="connsiteY5" fmla="*/ 0 h 3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4932" h="303960">
                <a:moveTo>
                  <a:pt x="13593" y="0"/>
                </a:moveTo>
                <a:cubicBezTo>
                  <a:pt x="426359" y="97509"/>
                  <a:pt x="545526" y="113615"/>
                  <a:pt x="860611" y="153550"/>
                </a:cubicBezTo>
                <a:cubicBezTo>
                  <a:pt x="1175696" y="193485"/>
                  <a:pt x="1590338" y="219889"/>
                  <a:pt x="1904103" y="239611"/>
                </a:cubicBezTo>
                <a:lnTo>
                  <a:pt x="2754932" y="303960"/>
                </a:lnTo>
                <a:lnTo>
                  <a:pt x="0" y="271884"/>
                </a:lnTo>
                <a:lnTo>
                  <a:pt x="13593" y="0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C68972-B21F-4A40-8FA0-7FC52F1F4B15}"/>
              </a:ext>
            </a:extLst>
          </p:cNvPr>
          <p:cNvGrpSpPr/>
          <p:nvPr/>
        </p:nvGrpSpPr>
        <p:grpSpPr>
          <a:xfrm>
            <a:off x="2125729" y="4375668"/>
            <a:ext cx="4963586" cy="820728"/>
            <a:chOff x="2125729" y="4375668"/>
            <a:chExt cx="4963586" cy="820728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DBE73D-33C8-A243-BD7D-1B7F86834B6C}"/>
                </a:ext>
              </a:extLst>
            </p:cNvPr>
            <p:cNvSpPr/>
            <p:nvPr/>
          </p:nvSpPr>
          <p:spPr>
            <a:xfrm>
              <a:off x="3721275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CFFFB-BB1D-5946-A194-B71BAD5E7E0F}"/>
                </a:ext>
              </a:extLst>
            </p:cNvPr>
            <p:cNvSpPr/>
            <p:nvPr/>
          </p:nvSpPr>
          <p:spPr>
            <a:xfrm>
              <a:off x="3527637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B974003-3071-AD44-AC8B-0D1839697B06}"/>
                </a:ext>
              </a:extLst>
            </p:cNvPr>
            <p:cNvSpPr/>
            <p:nvPr/>
          </p:nvSpPr>
          <p:spPr>
            <a:xfrm>
              <a:off x="3323242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B681651-05BC-C447-8A0A-429EF673E6A5}"/>
                </a:ext>
              </a:extLst>
            </p:cNvPr>
            <p:cNvSpPr/>
            <p:nvPr/>
          </p:nvSpPr>
          <p:spPr>
            <a:xfrm>
              <a:off x="3118846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F68C0E7-A067-074B-970A-F04978840358}"/>
                </a:ext>
              </a:extLst>
            </p:cNvPr>
            <p:cNvSpPr/>
            <p:nvPr/>
          </p:nvSpPr>
          <p:spPr>
            <a:xfrm>
              <a:off x="2925209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3D0D71D-3A79-1A47-B655-4AF0FB617380}"/>
                </a:ext>
              </a:extLst>
            </p:cNvPr>
            <p:cNvSpPr/>
            <p:nvPr/>
          </p:nvSpPr>
          <p:spPr>
            <a:xfrm>
              <a:off x="2720814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47452C5-8FA9-A04A-8F4E-765B8FCAE132}"/>
                </a:ext>
              </a:extLst>
            </p:cNvPr>
            <p:cNvSpPr/>
            <p:nvPr/>
          </p:nvSpPr>
          <p:spPr>
            <a:xfrm>
              <a:off x="2125729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B646728-4CBB-7741-B876-E4CBB6F40919}"/>
                </a:ext>
              </a:extLst>
            </p:cNvPr>
            <p:cNvSpPr/>
            <p:nvPr/>
          </p:nvSpPr>
          <p:spPr>
            <a:xfrm>
              <a:off x="2314416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1FDFDAC-7EBF-1343-8A6A-666CE7167A52}"/>
                </a:ext>
              </a:extLst>
            </p:cNvPr>
            <p:cNvSpPr/>
            <p:nvPr/>
          </p:nvSpPr>
          <p:spPr>
            <a:xfrm>
              <a:off x="2503100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46746C-F5F7-7E4E-AA73-CF33255774A1}"/>
                  </a:ext>
                </a:extLst>
              </p:cNvPr>
              <p:cNvSpPr/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46746C-F5F7-7E4E-AA73-CF3325577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B2870CCA-4480-144F-89B8-365B4B725BAF}"/>
              </a:ext>
            </a:extLst>
          </p:cNvPr>
          <p:cNvSpPr/>
          <p:nvPr/>
        </p:nvSpPr>
        <p:spPr>
          <a:xfrm>
            <a:off x="4464469" y="1489164"/>
            <a:ext cx="135574" cy="236170"/>
          </a:xfrm>
          <a:prstGeom prst="downArrow">
            <a:avLst/>
          </a:prstGeom>
          <a:solidFill>
            <a:srgbClr val="FF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3F6C7B01-6DC6-964A-9BDE-1371F4F90AB1}"/>
              </a:ext>
            </a:extLst>
          </p:cNvPr>
          <p:cNvSpPr/>
          <p:nvPr/>
        </p:nvSpPr>
        <p:spPr>
          <a:xfrm>
            <a:off x="4307714" y="1489164"/>
            <a:ext cx="135574" cy="236170"/>
          </a:xfrm>
          <a:prstGeom prst="downArrow">
            <a:avLst/>
          </a:prstGeom>
          <a:solidFill>
            <a:srgbClr val="FFC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704470C4-7C87-B74F-B592-4FD902BDEAC2}"/>
              </a:ext>
            </a:extLst>
          </p:cNvPr>
          <p:cNvSpPr/>
          <p:nvPr/>
        </p:nvSpPr>
        <p:spPr>
          <a:xfrm>
            <a:off x="4133543" y="1489164"/>
            <a:ext cx="135574" cy="236170"/>
          </a:xfrm>
          <a:prstGeom prst="downArrow">
            <a:avLst/>
          </a:prstGeom>
          <a:solidFill>
            <a:srgbClr val="00B05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CD9C1E88-503D-1141-92B9-22179ACE88F9}"/>
              </a:ext>
            </a:extLst>
          </p:cNvPr>
          <p:cNvSpPr/>
          <p:nvPr/>
        </p:nvSpPr>
        <p:spPr>
          <a:xfrm>
            <a:off x="3976789" y="1489164"/>
            <a:ext cx="135574" cy="236170"/>
          </a:xfrm>
          <a:prstGeom prst="downArrow">
            <a:avLst/>
          </a:prstGeom>
          <a:solidFill>
            <a:srgbClr val="033BF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4B24B-E5A9-D84E-A0A0-C53507AAD4D9}"/>
              </a:ext>
            </a:extLst>
          </p:cNvPr>
          <p:cNvGrpSpPr/>
          <p:nvPr/>
        </p:nvGrpSpPr>
        <p:grpSpPr>
          <a:xfrm>
            <a:off x="2835966" y="1489164"/>
            <a:ext cx="1110934" cy="236170"/>
            <a:chOff x="2835966" y="1489164"/>
            <a:chExt cx="1110934" cy="236170"/>
          </a:xfrm>
        </p:grpSpPr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1AD4FF26-F9D5-3A49-83DD-510F91D8E861}"/>
                </a:ext>
              </a:extLst>
            </p:cNvPr>
            <p:cNvSpPr/>
            <p:nvPr/>
          </p:nvSpPr>
          <p:spPr>
            <a:xfrm>
              <a:off x="381132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12949A08-96DD-C04C-A43A-4BD18DDDC746}"/>
                </a:ext>
              </a:extLst>
            </p:cNvPr>
            <p:cNvSpPr/>
            <p:nvPr/>
          </p:nvSpPr>
          <p:spPr>
            <a:xfrm>
              <a:off x="3645863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EED6C33B-A451-1D4A-9737-AE85A52160DF}"/>
                </a:ext>
              </a:extLst>
            </p:cNvPr>
            <p:cNvSpPr/>
            <p:nvPr/>
          </p:nvSpPr>
          <p:spPr>
            <a:xfrm>
              <a:off x="3497817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B4175B4-5E7D-8E47-B832-C5CCCEA1CB58}"/>
                </a:ext>
              </a:extLst>
            </p:cNvPr>
            <p:cNvSpPr/>
            <p:nvPr/>
          </p:nvSpPr>
          <p:spPr>
            <a:xfrm>
              <a:off x="332364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2E34A7F4-3977-5B46-ABFD-8C9C54CE480D}"/>
                </a:ext>
              </a:extLst>
            </p:cNvPr>
            <p:cNvSpPr/>
            <p:nvPr/>
          </p:nvSpPr>
          <p:spPr>
            <a:xfrm>
              <a:off x="3149474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1728F307-E70D-764A-8373-EC326EF5FA8B}"/>
                </a:ext>
              </a:extLst>
            </p:cNvPr>
            <p:cNvSpPr/>
            <p:nvPr/>
          </p:nvSpPr>
          <p:spPr>
            <a:xfrm>
              <a:off x="2992720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971987EA-A566-3546-BDA4-EC52CBE78CCE}"/>
                </a:ext>
              </a:extLst>
            </p:cNvPr>
            <p:cNvSpPr/>
            <p:nvPr/>
          </p:nvSpPr>
          <p:spPr>
            <a:xfrm>
              <a:off x="283596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29F547-5E4E-B948-90DC-B049F8CA7201}"/>
                  </a:ext>
                </a:extLst>
              </p:cNvPr>
              <p:cNvSpPr txBox="1"/>
              <p:nvPr/>
            </p:nvSpPr>
            <p:spPr>
              <a:xfrm>
                <a:off x="7866002" y="1292573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29F547-5E4E-B948-90DC-B049F8CA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2" y="1292573"/>
                <a:ext cx="8449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6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8" grpId="0" animBg="1"/>
      <p:bldP spid="51" grpId="0" animBg="1"/>
      <p:bldP spid="55" grpId="0" animBg="1"/>
      <p:bldP spid="61" grpId="0" animBg="1"/>
      <p:bldP spid="62" grpId="0"/>
      <p:bldP spid="63" grpId="0" animBg="1"/>
      <p:bldP spid="3" grpId="0" animBg="1"/>
      <p:bldP spid="3" grpId="1" animBg="1"/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950-243D-6445-BDBB-75A404B4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br>
              <a:rPr lang="en-US" dirty="0"/>
            </a:br>
            <a:r>
              <a:rPr lang="en-US" dirty="0"/>
              <a:t>Mathematical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FEFFD-BC31-C24C-AAC7-142E28B8CF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65</a:t>
            </a:fld>
            <a:endParaRPr lang="uk-U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2C937-B53D-874D-B64D-B9A65E89A67E}"/>
              </a:ext>
            </a:extLst>
          </p:cNvPr>
          <p:cNvGrpSpPr/>
          <p:nvPr/>
        </p:nvGrpSpPr>
        <p:grpSpPr>
          <a:xfrm>
            <a:off x="0" y="1997994"/>
            <a:ext cx="9144000" cy="3744879"/>
            <a:chOff x="0" y="1997994"/>
            <a:chExt cx="9144000" cy="37448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80237C-6A51-7F40-8969-98215DEC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7994"/>
              <a:ext cx="9144000" cy="37448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CF28AE-27DC-4F4E-92D8-83CC9FD9E9D1}"/>
                </a:ext>
              </a:extLst>
            </p:cNvPr>
            <p:cNvSpPr/>
            <p:nvPr/>
          </p:nvSpPr>
          <p:spPr>
            <a:xfrm>
              <a:off x="8671034" y="5312979"/>
              <a:ext cx="472966" cy="39413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50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Insights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9686E-A642-2F43-B400-1B32C41C0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1" y="1508760"/>
                <a:ext cx="4432814" cy="4526280"/>
              </a:xfrm>
            </p:spPr>
            <p:txBody>
              <a:bodyPr/>
              <a:lstStyle/>
              <a:p>
                <a:r>
                  <a:rPr lang="en-US" dirty="0"/>
                  <a:t>For IV drugs, C</a:t>
                </a:r>
                <a:r>
                  <a:rPr lang="en-US" baseline="-25000" dirty="0"/>
                  <a:t>avg,ss</a:t>
                </a:r>
                <a:r>
                  <a:rPr lang="en-US" dirty="0"/>
                  <a:t> depends only on dose, dosing interval and clearance</a:t>
                </a:r>
              </a:p>
              <a:p>
                <a:pPr lvl="1"/>
                <a:r>
                  <a:rPr lang="en-US" dirty="0"/>
                  <a:t>Cavg = Dose/(CL·𝜏)</a:t>
                </a:r>
              </a:p>
              <a:p>
                <a:pPr lvl="1"/>
                <a:r>
                  <a:rPr lang="en-US" dirty="0"/>
                  <a:t>CL can be estimated from either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time to steady state depends on volume and half-life.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9686E-A642-2F43-B400-1B32C41C0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1" y="1508760"/>
                <a:ext cx="4432814" cy="4526280"/>
              </a:xfrm>
              <a:blipFill>
                <a:blip r:embed="rId2"/>
                <a:stretch>
                  <a:fillRect l="-4677" t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66</a:t>
            </a:fld>
            <a:endParaRPr lang="uk-U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F9BE8-9C0A-1548-8CBA-BE22FA131EAC}"/>
              </a:ext>
            </a:extLst>
          </p:cNvPr>
          <p:cNvGrpSpPr/>
          <p:nvPr/>
        </p:nvGrpSpPr>
        <p:grpSpPr>
          <a:xfrm>
            <a:off x="5468229" y="1417320"/>
            <a:ext cx="3675771" cy="3675771"/>
            <a:chOff x="422910" y="1417320"/>
            <a:chExt cx="4762500" cy="47625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7A3284-0294-E849-9C74-844AD586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10" y="1417320"/>
              <a:ext cx="4762500" cy="4762500"/>
            </a:xfrm>
            <a:prstGeom prst="rect">
              <a:avLst/>
            </a:prstGeom>
          </p:spPr>
        </p:pic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10BB88-2631-A54F-8C88-A63748A41426}"/>
                </a:ext>
              </a:extLst>
            </p:cNvPr>
            <p:cNvSpPr/>
            <p:nvPr/>
          </p:nvSpPr>
          <p:spPr>
            <a:xfrm>
              <a:off x="4544291" y="1768879"/>
              <a:ext cx="166254" cy="3422073"/>
            </a:xfrm>
            <a:custGeom>
              <a:avLst/>
              <a:gdLst>
                <a:gd name="connsiteX0" fmla="*/ 0 w 138545"/>
                <a:gd name="connsiteY0" fmla="*/ 0 h 3505200"/>
                <a:gd name="connsiteX1" fmla="*/ 0 w 138545"/>
                <a:gd name="connsiteY1" fmla="*/ 3505200 h 3505200"/>
                <a:gd name="connsiteX2" fmla="*/ 138545 w 138545"/>
                <a:gd name="connsiteY2" fmla="*/ 3505200 h 3505200"/>
                <a:gd name="connsiteX3" fmla="*/ 138545 w 138545"/>
                <a:gd name="connsiteY3" fmla="*/ 817418 h 3505200"/>
                <a:gd name="connsiteX4" fmla="*/ 0 w 138545"/>
                <a:gd name="connsiteY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45" h="3505200">
                  <a:moveTo>
                    <a:pt x="0" y="0"/>
                  </a:moveTo>
                  <a:lnTo>
                    <a:pt x="0" y="3505200"/>
                  </a:lnTo>
                  <a:lnTo>
                    <a:pt x="138545" y="3505200"/>
                  </a:lnTo>
                  <a:lnTo>
                    <a:pt x="138545" y="817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AC137-F6CE-9B4A-9C13-57217E0FDB96}"/>
                    </a:ext>
                  </a:extLst>
                </p:cNvPr>
                <p:cNvSpPr txBox="1"/>
                <p:nvPr/>
              </p:nvSpPr>
              <p:spPr>
                <a:xfrm>
                  <a:off x="3491400" y="2673867"/>
                  <a:ext cx="84497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AC137-F6CE-9B4A-9C13-57217E0FD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400" y="2673867"/>
                  <a:ext cx="84497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9346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6A7213B-BF51-5D49-B6FB-A26A27F0229E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4336375" y="2873922"/>
              <a:ext cx="3325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122683-2DB5-5149-A229-DA79F4370B93}"/>
                    </a:ext>
                  </a:extLst>
                </p:cNvPr>
                <p:cNvSpPr/>
                <p:nvPr/>
              </p:nvSpPr>
              <p:spPr>
                <a:xfrm>
                  <a:off x="4447657" y="5078603"/>
                  <a:ext cx="3595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122683-2DB5-5149-A229-DA79F4370B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657" y="5078603"/>
                  <a:ext cx="35952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C7D10B-99C5-AC42-8682-0EE3C5D7B7A9}"/>
                </a:ext>
              </a:extLst>
            </p:cNvPr>
            <p:cNvSpPr/>
            <p:nvPr/>
          </p:nvSpPr>
          <p:spPr>
            <a:xfrm>
              <a:off x="1439139" y="4379075"/>
              <a:ext cx="3400347" cy="834549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  <a:gd name="connsiteX0" fmla="*/ 0 w 3473688"/>
                <a:gd name="connsiteY0" fmla="*/ 0 h 608949"/>
                <a:gd name="connsiteX1" fmla="*/ 838200 w 3473688"/>
                <a:gd name="connsiteY1" fmla="*/ 426720 h 608949"/>
                <a:gd name="connsiteX2" fmla="*/ 3291840 w 3473688"/>
                <a:gd name="connsiteY2" fmla="*/ 594360 h 608949"/>
                <a:gd name="connsiteX3" fmla="*/ 3292180 w 3473688"/>
                <a:gd name="connsiteY3" fmla="*/ 601244 h 608949"/>
                <a:gd name="connsiteX0" fmla="*/ 0 w 3323743"/>
                <a:gd name="connsiteY0" fmla="*/ 0 h 606237"/>
                <a:gd name="connsiteX1" fmla="*/ 838200 w 3323743"/>
                <a:gd name="connsiteY1" fmla="*/ 426720 h 606237"/>
                <a:gd name="connsiteX2" fmla="*/ 3291840 w 3323743"/>
                <a:gd name="connsiteY2" fmla="*/ 594360 h 606237"/>
                <a:gd name="connsiteX3" fmla="*/ 42317 w 3323743"/>
                <a:gd name="connsiteY3" fmla="*/ 591211 h 606237"/>
                <a:gd name="connsiteX0" fmla="*/ 0 w 3323417"/>
                <a:gd name="connsiteY0" fmla="*/ 0 h 608949"/>
                <a:gd name="connsiteX1" fmla="*/ 838200 w 3323417"/>
                <a:gd name="connsiteY1" fmla="*/ 426720 h 608949"/>
                <a:gd name="connsiteX2" fmla="*/ 3291840 w 3323417"/>
                <a:gd name="connsiteY2" fmla="*/ 594360 h 608949"/>
                <a:gd name="connsiteX3" fmla="*/ 1694 w 3323417"/>
                <a:gd name="connsiteY3" fmla="*/ 601244 h 608949"/>
                <a:gd name="connsiteX0" fmla="*/ 0 w 3323417"/>
                <a:gd name="connsiteY0" fmla="*/ 0 h 604369"/>
                <a:gd name="connsiteX1" fmla="*/ 838200 w 3323417"/>
                <a:gd name="connsiteY1" fmla="*/ 426720 h 604369"/>
                <a:gd name="connsiteX2" fmla="*/ 3291840 w 3323417"/>
                <a:gd name="connsiteY2" fmla="*/ 594360 h 604369"/>
                <a:gd name="connsiteX3" fmla="*/ 1694 w 3323417"/>
                <a:gd name="connsiteY3" fmla="*/ 581178 h 604369"/>
                <a:gd name="connsiteX0" fmla="*/ 0 w 3323417"/>
                <a:gd name="connsiteY0" fmla="*/ 0 h 604369"/>
                <a:gd name="connsiteX1" fmla="*/ 838200 w 3323417"/>
                <a:gd name="connsiteY1" fmla="*/ 426720 h 604369"/>
                <a:gd name="connsiteX2" fmla="*/ 3291840 w 3323417"/>
                <a:gd name="connsiteY2" fmla="*/ 594360 h 604369"/>
                <a:gd name="connsiteX3" fmla="*/ 1694 w 3323417"/>
                <a:gd name="connsiteY3" fmla="*/ 581178 h 604369"/>
                <a:gd name="connsiteX4" fmla="*/ 0 w 3323417"/>
                <a:gd name="connsiteY4" fmla="*/ 0 h 60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3417" h="604369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  <a:cubicBezTo>
                    <a:pt x="3700837" y="623447"/>
                    <a:pt x="1623" y="579744"/>
                    <a:pt x="1694" y="5811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0C2694-0F3C-5942-A4BB-64C243EB3CEF}"/>
                    </a:ext>
                  </a:extLst>
                </p:cNvPr>
                <p:cNvSpPr txBox="1"/>
                <p:nvPr/>
              </p:nvSpPr>
              <p:spPr>
                <a:xfrm>
                  <a:off x="2748861" y="4573155"/>
                  <a:ext cx="116474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0−∞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0C2694-0F3C-5942-A4BB-64C243EB3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61" y="4573155"/>
                  <a:ext cx="1164742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5646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4079F-49D7-6242-A69B-624A0F3A2F40}"/>
                  </a:ext>
                </a:extLst>
              </p:cNvPr>
              <p:cNvSpPr txBox="1"/>
              <p:nvPr/>
            </p:nvSpPr>
            <p:spPr>
              <a:xfrm>
                <a:off x="1686266" y="5232024"/>
                <a:ext cx="5577168" cy="8211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𝐃𝐨𝐬𝐞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𝐂𝐋</m:t>
                          </m:r>
                          <m:r>
                            <a:rPr 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4079F-49D7-6242-A69B-624A0F3A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266" y="5232024"/>
                <a:ext cx="5577168" cy="821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3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11727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AA57B5-1A46-C443-B77A-75BC8259E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E3A874-98DE-2C4B-B158-784015646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95E2E-7B6E-8B43-9DA3-A5A6C8E14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4268-FB2F-B144-B1EA-22F8242B83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68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82852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18BF8-3ADE-C44E-A745-ECF361F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591A-C76D-BA42-A20D-FE1D5A655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02"/>
          <a:stretch/>
        </p:blipFill>
        <p:spPr>
          <a:xfrm>
            <a:off x="1649491" y="2269678"/>
            <a:ext cx="6310302" cy="422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F71DB-8FC1-B043-9320-2803FC103EE6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3719B-26D6-B447-B8F8-71307B428378}"/>
              </a:ext>
            </a:extLst>
          </p:cNvPr>
          <p:cNvSpPr/>
          <p:nvPr/>
        </p:nvSpPr>
        <p:spPr>
          <a:xfrm>
            <a:off x="529327" y="1114995"/>
            <a:ext cx="2563906" cy="94828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Systemic Circulation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9BC24-1EC9-9F4F-9AC5-33C40DBFB36B}"/>
              </a:ext>
            </a:extLst>
          </p:cNvPr>
          <p:cNvSpPr/>
          <p:nvPr/>
        </p:nvSpPr>
        <p:spPr>
          <a:xfrm>
            <a:off x="6461694" y="1114995"/>
            <a:ext cx="2563906" cy="94828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</a:t>
            </a:r>
          </a:p>
          <a:p>
            <a:pPr algn="ctr"/>
            <a:r>
              <a:rPr lang="en-US" sz="2400" dirty="0"/>
              <a:t>Tissues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B53134-CCB3-254D-85B8-A344A6109CB6}"/>
              </a:ext>
            </a:extLst>
          </p:cNvPr>
          <p:cNvGrpSpPr/>
          <p:nvPr/>
        </p:nvGrpSpPr>
        <p:grpSpPr>
          <a:xfrm rot="5400000">
            <a:off x="4674264" y="329408"/>
            <a:ext cx="206399" cy="2519457"/>
            <a:chOff x="3612754" y="2961087"/>
            <a:chExt cx="52695" cy="913068"/>
          </a:xfrm>
          <a:noFill/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20B0F9-7E39-1247-9D61-B60E2DBBC8D3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CAC9E8-F71F-8E49-A234-B2CA2269A2C7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C019F9-15F8-9649-8439-574E780819A8}"/>
              </a:ext>
            </a:extLst>
          </p:cNvPr>
          <p:cNvSpPr txBox="1"/>
          <p:nvPr/>
        </p:nvSpPr>
        <p:spPr>
          <a:xfrm>
            <a:off x="3881943" y="1008123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9F7D3-6978-1040-A0D4-3859FBDD1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1632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B40F-2098-2E48-9B25-B4EECA27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PKPD can help in picking the optimal dose regimen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4103-82DD-2C49-8FB2-7C3AD736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A7F4-D023-9742-B2E2-BEE71EE4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4092"/>
            <a:ext cx="7419372" cy="4548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E89DF-4BB8-CE42-95C3-52A572199A16}"/>
              </a:ext>
            </a:extLst>
          </p:cNvPr>
          <p:cNvSpPr txBox="1"/>
          <p:nvPr/>
        </p:nvSpPr>
        <p:spPr>
          <a:xfrm>
            <a:off x="2886892" y="6374368"/>
            <a:ext cx="27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Rowland and Tozer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24916-A863-7445-8DE7-09C5D7932133}"/>
              </a:ext>
            </a:extLst>
          </p:cNvPr>
          <p:cNvSpPr txBox="1"/>
          <p:nvPr/>
        </p:nvSpPr>
        <p:spPr>
          <a:xfrm>
            <a:off x="6629400" y="526131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doesn’t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C647C-BAC8-7F42-B283-0D69E7611741}"/>
              </a:ext>
            </a:extLst>
          </p:cNvPr>
          <p:cNvSpPr txBox="1"/>
          <p:nvPr/>
        </p:nvSpPr>
        <p:spPr>
          <a:xfrm>
            <a:off x="6629400" y="296998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is too toxic</a:t>
            </a:r>
          </a:p>
        </p:txBody>
      </p:sp>
    </p:spTree>
    <p:extLst>
      <p:ext uri="{BB962C8B-B14F-4D97-AF65-F5344CB8AC3E}">
        <p14:creationId xmlns:p14="http://schemas.microsoft.com/office/powerpoint/2010/main" val="377030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18BF8-3ADE-C44E-A745-ECF361F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can effect distribution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9706AD-81B1-9343-99A0-99B0906A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Lipophilicity (able to dissolve and move through fats)</a:t>
            </a:r>
          </a:p>
          <a:p>
            <a:r>
              <a:rPr lang="en-US" dirty="0"/>
              <a:t>Transport proteins can move drugs around</a:t>
            </a:r>
          </a:p>
          <a:p>
            <a:r>
              <a:rPr lang="en-US" dirty="0"/>
              <a:t>Blood proteins (e.g. albumin) will bind to low molecular weight drugs and prevent them from moving into tissue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F71DB-8FC1-B043-9320-2803FC103EE6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1B9DE-787A-F449-9CEB-64B9FAC96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17793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457200"/>
            <a:ext cx="8731624" cy="960120"/>
          </a:xfrm>
        </p:spPr>
        <p:txBody>
          <a:bodyPr/>
          <a:lstStyle/>
          <a:p>
            <a:r>
              <a:rPr lang="en-US" dirty="0"/>
              <a:t>Profile of a single dose (Linear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71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3E118-0BBF-4748-B403-2BD575D7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0382"/>
            <a:ext cx="3725956" cy="3725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C9610-988D-4442-AA03-4D71796741AB}"/>
              </a:ext>
            </a:extLst>
          </p:cNvPr>
          <p:cNvSpPr txBox="1"/>
          <p:nvPr/>
        </p:nvSpPr>
        <p:spPr>
          <a:xfrm>
            <a:off x="5268686" y="1417320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F6648-7327-F74D-B0A1-F1A7C379841E}"/>
              </a:ext>
            </a:extLst>
          </p:cNvPr>
          <p:cNvCxnSpPr/>
          <p:nvPr/>
        </p:nvCxnSpPr>
        <p:spPr>
          <a:xfrm>
            <a:off x="1712686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4FA0C0-9269-D440-B8E8-0DECFC1C89A8}"/>
              </a:ext>
            </a:extLst>
          </p:cNvPr>
          <p:cNvSpPr/>
          <p:nvPr/>
        </p:nvSpPr>
        <p:spPr>
          <a:xfrm>
            <a:off x="5268686" y="214660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0.055 mg/L</a:t>
            </a:r>
          </a:p>
        </p:txBody>
      </p:sp>
    </p:spTree>
    <p:extLst>
      <p:ext uri="{BB962C8B-B14F-4D97-AF65-F5344CB8AC3E}">
        <p14:creationId xmlns:p14="http://schemas.microsoft.com/office/powerpoint/2010/main" val="16846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Profile of a single dose (Log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72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42110"/>
            <a:ext cx="4762500" cy="476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63BD6-522F-A845-AEEA-544A485DA9C6}"/>
              </a:ext>
            </a:extLst>
          </p:cNvPr>
          <p:cNvSpPr txBox="1"/>
          <p:nvPr/>
        </p:nvSpPr>
        <p:spPr>
          <a:xfrm>
            <a:off x="5716921" y="1465093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2005419"/>
            <a:ext cx="3291286" cy="452431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0.55 mg/L</a:t>
            </a:r>
          </a:p>
          <a:p>
            <a:endParaRPr lang="en-US" sz="2400" dirty="0"/>
          </a:p>
          <a:p>
            <a:r>
              <a:rPr lang="en-US" sz="2400" dirty="0"/>
              <a:t>V</a:t>
            </a:r>
            <a:r>
              <a:rPr lang="en-US" sz="2400" baseline="-25000" dirty="0"/>
              <a:t>1</a:t>
            </a:r>
            <a:r>
              <a:rPr lang="en-US" sz="2400" dirty="0"/>
              <a:t>	= Dose/C</a:t>
            </a:r>
            <a:r>
              <a:rPr lang="en-US" sz="2400" baseline="-25000" dirty="0"/>
              <a:t>0</a:t>
            </a:r>
          </a:p>
          <a:p>
            <a:r>
              <a:rPr lang="en-US" sz="2400" dirty="0"/>
              <a:t>	= 18 L</a:t>
            </a:r>
          </a:p>
          <a:p>
            <a:endParaRPr lang="en-US" sz="2400" dirty="0"/>
          </a:p>
          <a:p>
            <a:r>
              <a:rPr lang="el-GR" sz="2400" dirty="0"/>
              <a:t>α</a:t>
            </a:r>
            <a:r>
              <a:rPr lang="en-US" sz="2400" dirty="0"/>
              <a:t>	= initial decline</a:t>
            </a:r>
          </a:p>
          <a:p>
            <a:r>
              <a:rPr lang="en-US" sz="2400" dirty="0"/>
              <a:t>	= 12/h</a:t>
            </a:r>
          </a:p>
          <a:p>
            <a:endParaRPr lang="en-US" sz="2400" dirty="0"/>
          </a:p>
          <a:p>
            <a:r>
              <a:rPr lang="el-GR" sz="2400" dirty="0"/>
              <a:t>β</a:t>
            </a:r>
            <a:r>
              <a:rPr lang="en-US" sz="2400" dirty="0"/>
              <a:t>	= terminal slope</a:t>
            </a:r>
          </a:p>
          <a:p>
            <a:r>
              <a:rPr lang="en-US" sz="2400" dirty="0"/>
              <a:t>	= 0.5/h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33BF9"/>
                </a:solidFill>
              </a:rPr>
              <a:t>t</a:t>
            </a:r>
            <a:r>
              <a:rPr lang="en-US" sz="2400" baseline="-25000" dirty="0">
                <a:solidFill>
                  <a:srgbClr val="033BF9"/>
                </a:solidFill>
              </a:rPr>
              <a:t>1/2</a:t>
            </a:r>
            <a:r>
              <a:rPr lang="el-GR" sz="2400" baseline="-25000" dirty="0">
                <a:solidFill>
                  <a:srgbClr val="033BF9"/>
                </a:solidFill>
              </a:rPr>
              <a:t>β</a:t>
            </a:r>
            <a:r>
              <a:rPr lang="en-US" sz="2400" baseline="-25000" dirty="0">
                <a:solidFill>
                  <a:srgbClr val="033BF9"/>
                </a:solidFill>
              </a:rPr>
              <a:t>	</a:t>
            </a:r>
            <a:r>
              <a:rPr lang="en-US" sz="2400" dirty="0">
                <a:solidFill>
                  <a:srgbClr val="033BF9"/>
                </a:solidFill>
              </a:rPr>
              <a:t>= 1.4 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362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3485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67882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6104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α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0094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β</a:t>
            </a:r>
            <a:endParaRPr lang="en-US" sz="24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92A6DC7-A291-4F43-A3FA-82CEF2868D92}"/>
              </a:ext>
            </a:extLst>
          </p:cNvPr>
          <p:cNvSpPr/>
          <p:nvPr/>
        </p:nvSpPr>
        <p:spPr>
          <a:xfrm>
            <a:off x="3281082" y="4249271"/>
            <a:ext cx="663389" cy="376517"/>
          </a:xfrm>
          <a:custGeom>
            <a:avLst/>
            <a:gdLst>
              <a:gd name="connsiteX0" fmla="*/ 0 w 663389"/>
              <a:gd name="connsiteY0" fmla="*/ 0 h 376517"/>
              <a:gd name="connsiteX1" fmla="*/ 0 w 663389"/>
              <a:gd name="connsiteY1" fmla="*/ 376517 h 376517"/>
              <a:gd name="connsiteX2" fmla="*/ 663389 w 663389"/>
              <a:gd name="connsiteY2" fmla="*/ 376517 h 376517"/>
              <a:gd name="connsiteX3" fmla="*/ 663389 w 663389"/>
              <a:gd name="connsiteY3" fmla="*/ 376517 h 3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389" h="376517">
                <a:moveTo>
                  <a:pt x="0" y="0"/>
                </a:moveTo>
                <a:lnTo>
                  <a:pt x="0" y="376517"/>
                </a:lnTo>
                <a:lnTo>
                  <a:pt x="663389" y="376517"/>
                </a:lnTo>
                <a:lnTo>
                  <a:pt x="663389" y="376517"/>
                </a:lnTo>
              </a:path>
            </a:pathLst>
          </a:custGeom>
          <a:noFill/>
          <a:ln w="5715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115478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115478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0" grpId="0" animBg="1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Compartmental Model formulation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C61D1-7BFD-8A4D-A765-97544D540121}"/>
              </a:ext>
            </a:extLst>
          </p:cNvPr>
          <p:cNvSpPr/>
          <p:nvPr/>
        </p:nvSpPr>
        <p:spPr>
          <a:xfrm>
            <a:off x="4018531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3652985" y="3995055"/>
                <a:ext cx="222278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5" y="3995055"/>
                <a:ext cx="2222788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511363-C9D0-C44B-BC2E-C306362DDF3D}"/>
              </a:ext>
            </a:extLst>
          </p:cNvPr>
          <p:cNvSpPr txBox="1"/>
          <p:nvPr/>
        </p:nvSpPr>
        <p:spPr>
          <a:xfrm>
            <a:off x="537625" y="3956854"/>
            <a:ext cx="323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Rate of change of amount in each compartment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4ADE-25B4-7C44-8EB2-305ECE88C0D3}"/>
              </a:ext>
            </a:extLst>
          </p:cNvPr>
          <p:cNvSpPr txBox="1"/>
          <p:nvPr/>
        </p:nvSpPr>
        <p:spPr>
          <a:xfrm>
            <a:off x="2468612" y="2139513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1A327-094F-AE48-BC14-6CD831E23BEE}"/>
              </a:ext>
            </a:extLst>
          </p:cNvPr>
          <p:cNvCxnSpPr>
            <a:stCxn id="6" idx="2"/>
          </p:cNvCxnSpPr>
          <p:nvPr/>
        </p:nvCxnSpPr>
        <p:spPr>
          <a:xfrm>
            <a:off x="4418093" y="2772571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8261E2-F803-934B-A13A-8C2E11311F7B}"/>
              </a:ext>
            </a:extLst>
          </p:cNvPr>
          <p:cNvCxnSpPr>
            <a:cxnSpLocks/>
          </p:cNvCxnSpPr>
          <p:nvPr/>
        </p:nvCxnSpPr>
        <p:spPr>
          <a:xfrm>
            <a:off x="3453204" y="2413332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CD3AE-26DC-4848-9A68-F01907680484}"/>
              </a:ext>
            </a:extLst>
          </p:cNvPr>
          <p:cNvSpPr txBox="1"/>
          <p:nvPr/>
        </p:nvSpPr>
        <p:spPr>
          <a:xfrm>
            <a:off x="4421546" y="2879273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F9AA8-EFF1-CE4F-BF04-0C9D9E983271}"/>
              </a:ext>
            </a:extLst>
          </p:cNvPr>
          <p:cNvSpPr/>
          <p:nvPr/>
        </p:nvSpPr>
        <p:spPr>
          <a:xfrm>
            <a:off x="6108662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738ED-6E6D-E443-9DF8-D6CDDD6B3CC5}"/>
              </a:ext>
            </a:extLst>
          </p:cNvPr>
          <p:cNvCxnSpPr>
            <a:cxnSpLocks/>
          </p:cNvCxnSpPr>
          <p:nvPr/>
        </p:nvCxnSpPr>
        <p:spPr>
          <a:xfrm>
            <a:off x="4931622" y="2333300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5E2EA3-68A5-CF4E-97BE-11634E29C60E}"/>
              </a:ext>
            </a:extLst>
          </p:cNvPr>
          <p:cNvCxnSpPr>
            <a:cxnSpLocks/>
          </p:cNvCxnSpPr>
          <p:nvPr/>
        </p:nvCxnSpPr>
        <p:spPr>
          <a:xfrm flipH="1">
            <a:off x="4931623" y="2557418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FB31D2-464C-7E46-BCB2-F963E6EB9C53}"/>
              </a:ext>
            </a:extLst>
          </p:cNvPr>
          <p:cNvSpPr txBox="1"/>
          <p:nvPr/>
        </p:nvSpPr>
        <p:spPr>
          <a:xfrm>
            <a:off x="5174581" y="1857296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114A8-FDD6-E14C-BF56-C20CBFC0C08B}"/>
              </a:ext>
            </a:extLst>
          </p:cNvPr>
          <p:cNvSpPr txBox="1"/>
          <p:nvPr/>
        </p:nvSpPr>
        <p:spPr>
          <a:xfrm>
            <a:off x="5174581" y="2556543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FE984B-C9BF-3B40-B0C5-74C09C716B7D}"/>
                  </a:ext>
                </a:extLst>
              </p:cNvPr>
              <p:cNvSpPr/>
              <p:nvPr/>
            </p:nvSpPr>
            <p:spPr>
              <a:xfrm>
                <a:off x="5829413" y="4114831"/>
                <a:ext cx="2925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FE984B-C9BF-3B40-B0C5-74C09C716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13" y="4114831"/>
                <a:ext cx="292586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59CD58-101A-5847-8321-06EC1823EB39}"/>
                  </a:ext>
                </a:extLst>
              </p:cNvPr>
              <p:cNvSpPr txBox="1"/>
              <p:nvPr/>
            </p:nvSpPr>
            <p:spPr>
              <a:xfrm>
                <a:off x="3652985" y="4823284"/>
                <a:ext cx="9255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59CD58-101A-5847-8321-06EC1823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5" y="4823284"/>
                <a:ext cx="92551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03E9C7-28CC-F142-B78A-7A65D99882C1}"/>
                  </a:ext>
                </a:extLst>
              </p:cNvPr>
              <p:cNvSpPr/>
              <p:nvPr/>
            </p:nvSpPr>
            <p:spPr>
              <a:xfrm>
                <a:off x="5829413" y="4939584"/>
                <a:ext cx="2897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03E9C7-28CC-F142-B78A-7A65D9988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13" y="4939584"/>
                <a:ext cx="2897524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/>
      <p:bldP spid="25" grpId="0"/>
      <p:bldP spid="26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analytical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74</a:t>
            </a:fld>
            <a:endParaRPr lang="uk-U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94E96D-5B3E-464B-BC7D-8E5825AA61DA}"/>
              </a:ext>
            </a:extLst>
          </p:cNvPr>
          <p:cNvGrpSpPr/>
          <p:nvPr/>
        </p:nvGrpSpPr>
        <p:grpSpPr>
          <a:xfrm>
            <a:off x="685800" y="1417320"/>
            <a:ext cx="5102293" cy="1405912"/>
            <a:chOff x="685800" y="1417320"/>
            <a:chExt cx="5102293" cy="1405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2439DF-6C9C-2941-9C74-47080D6230C3}"/>
                    </a:ext>
                  </a:extLst>
                </p:cNvPr>
                <p:cNvSpPr txBox="1"/>
                <p:nvPr/>
              </p:nvSpPr>
              <p:spPr>
                <a:xfrm>
                  <a:off x="685800" y="1417320"/>
                  <a:ext cx="2222788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2439DF-6C9C-2941-9C74-47080D623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1417320"/>
                  <a:ext cx="2222788" cy="7012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6FE984B-C9BF-3B40-B0C5-74C09C716B7D}"/>
                    </a:ext>
                  </a:extLst>
                </p:cNvPr>
                <p:cNvSpPr/>
                <p:nvPr/>
              </p:nvSpPr>
              <p:spPr>
                <a:xfrm>
                  <a:off x="2862228" y="1537096"/>
                  <a:ext cx="2925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6FE984B-C9BF-3B40-B0C5-74C09C716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8" y="1537096"/>
                  <a:ext cx="292586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9CD58-101A-5847-8321-06EC1823EB39}"/>
                    </a:ext>
                  </a:extLst>
                </p:cNvPr>
                <p:cNvSpPr txBox="1"/>
                <p:nvPr/>
              </p:nvSpPr>
              <p:spPr>
                <a:xfrm>
                  <a:off x="685800" y="2122014"/>
                  <a:ext cx="925510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9CD58-101A-5847-8321-06EC1823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122014"/>
                  <a:ext cx="925510" cy="7012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03E9C7-28CC-F142-B78A-7A65D99882C1}"/>
                    </a:ext>
                  </a:extLst>
                </p:cNvPr>
                <p:cNvSpPr/>
                <p:nvPr/>
              </p:nvSpPr>
              <p:spPr>
                <a:xfrm>
                  <a:off x="2862228" y="2238314"/>
                  <a:ext cx="28975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03E9C7-28CC-F142-B78A-7A65D99882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8" y="2238314"/>
                  <a:ext cx="289752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959A46-4065-584A-AFEE-EC613EFF45AA}"/>
                  </a:ext>
                </a:extLst>
              </p:cNvPr>
              <p:cNvSpPr txBox="1"/>
              <p:nvPr/>
            </p:nvSpPr>
            <p:spPr>
              <a:xfrm>
                <a:off x="329973" y="3113169"/>
                <a:ext cx="5728692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959A46-4065-584A-AFEE-EC613EFF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73" y="3113169"/>
                <a:ext cx="5728692" cy="761683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79DB42AC-622D-1B4C-B208-7678DE82CD68}"/>
              </a:ext>
            </a:extLst>
          </p:cNvPr>
          <p:cNvSpPr/>
          <p:nvPr/>
        </p:nvSpPr>
        <p:spPr>
          <a:xfrm rot="16200000">
            <a:off x="3382207" y="2741882"/>
            <a:ext cx="356390" cy="282658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EA06-A607-5846-ACF2-4487F41BA4E7}"/>
              </a:ext>
            </a:extLst>
          </p:cNvPr>
          <p:cNvSpPr txBox="1"/>
          <p:nvPr/>
        </p:nvSpPr>
        <p:spPr>
          <a:xfrm>
            <a:off x="3346139" y="4279584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867D-930B-5A48-B64D-65AC3692EA6F}"/>
              </a:ext>
            </a:extLst>
          </p:cNvPr>
          <p:cNvSpPr txBox="1"/>
          <p:nvPr/>
        </p:nvSpPr>
        <p:spPr>
          <a:xfrm>
            <a:off x="329973" y="4671546"/>
            <a:ext cx="8484054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400" dirty="0"/>
              <a:t>α</a:t>
            </a:r>
            <a:r>
              <a:rPr lang="en-US" sz="2400" dirty="0"/>
              <a:t> and </a:t>
            </a:r>
            <a:r>
              <a:rPr lang="el-GR" sz="2400" dirty="0"/>
              <a:t>β</a:t>
            </a:r>
            <a:r>
              <a:rPr lang="en-US" sz="2400" dirty="0"/>
              <a:t> are the eigenvalues of 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and B come from the eigenvectors of M and the initial dose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Details in </a:t>
            </a:r>
            <a:r>
              <a:rPr lang="en-US" sz="2400" dirty="0">
                <a:hlinkClick r:id="rId8"/>
              </a:rPr>
              <a:t>www.pfim.biostat.fr/PFIM_PKPD_library.pdf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D86B-F2AF-304F-ACDC-1AFEA3351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980" y="1345624"/>
            <a:ext cx="2805180" cy="11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7" grpId="0"/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Compartment model and prolife each have 4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75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42110"/>
            <a:ext cx="4762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2005419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A+B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362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3485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67882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6104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α</a:t>
            </a:r>
            <a:endParaRPr lang="en-US" sz="2400" dirty="0">
              <a:solidFill>
                <a:srgbClr val="033BF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0094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β</a:t>
            </a:r>
            <a:endParaRPr lang="en-US" sz="2400" dirty="0">
              <a:solidFill>
                <a:srgbClr val="033BF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292768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292768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B9093-A30D-3146-8736-6B7A0A4EA52D}"/>
              </a:ext>
            </a:extLst>
          </p:cNvPr>
          <p:cNvCxnSpPr>
            <a:cxnSpLocks/>
          </p:cNvCxnSpPr>
          <p:nvPr/>
        </p:nvCxnSpPr>
        <p:spPr>
          <a:xfrm>
            <a:off x="1729868" y="341212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AEE2-CEF3-1F4A-9F4B-E329313620C5}"/>
              </a:ext>
            </a:extLst>
          </p:cNvPr>
          <p:cNvSpPr/>
          <p:nvPr/>
        </p:nvSpPr>
        <p:spPr>
          <a:xfrm>
            <a:off x="5716921" y="3224619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46F0B-DB62-6245-BE45-A6CBA3CBF551}"/>
              </a:ext>
            </a:extLst>
          </p:cNvPr>
          <p:cNvCxnSpPr>
            <a:cxnSpLocks/>
          </p:cNvCxnSpPr>
          <p:nvPr/>
        </p:nvCxnSpPr>
        <p:spPr>
          <a:xfrm>
            <a:off x="1963698" y="34554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5889157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5783866" y="41461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6288719" y="5685537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6236492" y="4571962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6292172" y="579223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7979288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6802248" y="5246266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6802249" y="5470384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7045207" y="477026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7045207" y="546950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6266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>
            <a:normAutofit/>
          </a:bodyPr>
          <a:lstStyle/>
          <a:p>
            <a:r>
              <a:rPr lang="en-US" dirty="0"/>
              <a:t>Elimination from the peripheral compartment not identifiable.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76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60039"/>
            <a:ext cx="4762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2023348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A+B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54181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52788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85811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7897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α</a:t>
            </a:r>
            <a:endParaRPr lang="en-US" sz="2400" dirty="0">
              <a:solidFill>
                <a:srgbClr val="033BF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18877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β</a:t>
            </a:r>
            <a:endParaRPr lang="en-US" sz="2400" dirty="0">
              <a:solidFill>
                <a:srgbClr val="033BF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310697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310697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B9093-A30D-3146-8736-6B7A0A4EA52D}"/>
              </a:ext>
            </a:extLst>
          </p:cNvPr>
          <p:cNvCxnSpPr>
            <a:cxnSpLocks/>
          </p:cNvCxnSpPr>
          <p:nvPr/>
        </p:nvCxnSpPr>
        <p:spPr>
          <a:xfrm>
            <a:off x="1729868" y="3430058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AEE2-CEF3-1F4A-9F4B-E329313620C5}"/>
              </a:ext>
            </a:extLst>
          </p:cNvPr>
          <p:cNvSpPr/>
          <p:nvPr/>
        </p:nvSpPr>
        <p:spPr>
          <a:xfrm>
            <a:off x="5716921" y="3242548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46F0B-DB62-6245-BE45-A6CBA3CBF551}"/>
              </a:ext>
            </a:extLst>
          </p:cNvPr>
          <p:cNvCxnSpPr>
            <a:cxnSpLocks/>
          </p:cNvCxnSpPr>
          <p:nvPr/>
        </p:nvCxnSpPr>
        <p:spPr>
          <a:xfrm>
            <a:off x="1963698" y="3473381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5889157" y="4984988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5783866" y="41461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6288719" y="5703466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6236492" y="4589891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6292172" y="5810168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7979288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6802248" y="5246266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6802249" y="5470384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7045207" y="477026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7045207" y="546950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90C3D5-49BE-554B-83D1-FDB1924BE7CE}"/>
              </a:ext>
            </a:extLst>
          </p:cNvPr>
          <p:cNvCxnSpPr/>
          <p:nvPr/>
        </p:nvCxnSpPr>
        <p:spPr>
          <a:xfrm>
            <a:off x="8386460" y="5685537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30AE2F-F422-F942-92F5-13A9CCA730E3}"/>
              </a:ext>
            </a:extLst>
          </p:cNvPr>
          <p:cNvSpPr txBox="1"/>
          <p:nvPr/>
        </p:nvSpPr>
        <p:spPr>
          <a:xfrm>
            <a:off x="8389913" y="579223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50BE-3BA9-0641-8986-17EF2A22EC49}"/>
              </a:ext>
            </a:extLst>
          </p:cNvPr>
          <p:cNvSpPr txBox="1"/>
          <p:nvPr/>
        </p:nvSpPr>
        <p:spPr>
          <a:xfrm>
            <a:off x="2894103" y="2389357"/>
            <a:ext cx="2084225" cy="830997"/>
          </a:xfrm>
          <a:prstGeom prst="rect">
            <a:avLst/>
          </a:prstGeom>
          <a:solidFill>
            <a:srgbClr val="033BF9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4 parameters 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of information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6E701-C684-434C-A463-70F30EA553EB}"/>
              </a:ext>
            </a:extLst>
          </p:cNvPr>
          <p:cNvSpPr txBox="1"/>
          <p:nvPr/>
        </p:nvSpPr>
        <p:spPr>
          <a:xfrm>
            <a:off x="6783173" y="2857710"/>
            <a:ext cx="2172921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 parameters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 model is too many</a:t>
            </a:r>
          </a:p>
        </p:txBody>
      </p:sp>
    </p:spTree>
    <p:extLst>
      <p:ext uri="{BB962C8B-B14F-4D97-AF65-F5344CB8AC3E}">
        <p14:creationId xmlns:p14="http://schemas.microsoft.com/office/powerpoint/2010/main" val="233404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Alternative parameterization for </a:t>
            </a:r>
            <a:br>
              <a:rPr lang="en-US" dirty="0"/>
            </a:br>
            <a:r>
              <a:rPr lang="en-US" dirty="0"/>
              <a:t>2 compartment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77</a:t>
            </a:fld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1019691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914400" y="25231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1419253" y="4075459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1367026" y="2949005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1422706" y="416928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3109822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1932782" y="3623309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1932783" y="3847427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2175741" y="314730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2175741" y="384655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7CC43-8D9A-3347-830F-0FC3132AF1EE}"/>
              </a:ext>
            </a:extLst>
          </p:cNvPr>
          <p:cNvSpPr txBox="1"/>
          <p:nvPr/>
        </p:nvSpPr>
        <p:spPr>
          <a:xfrm>
            <a:off x="3771900" y="5398371"/>
            <a:ext cx="2497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  = k</a:t>
            </a:r>
            <a:r>
              <a:rPr lang="en-US" sz="2400" baseline="-25000" dirty="0"/>
              <a:t>10</a:t>
            </a:r>
            <a:r>
              <a:rPr lang="en-US" sz="2400" dirty="0"/>
              <a:t>·V</a:t>
            </a:r>
            <a:r>
              <a:rPr lang="en-US" sz="2400" baseline="-25000" dirty="0"/>
              <a:t>1</a:t>
            </a:r>
          </a:p>
          <a:p>
            <a:r>
              <a:rPr lang="en-US" sz="2400" dirty="0"/>
              <a:t>Q    = k</a:t>
            </a:r>
            <a:r>
              <a:rPr lang="en-US" sz="2400" baseline="-25000" dirty="0"/>
              <a:t>12</a:t>
            </a:r>
            <a:r>
              <a:rPr lang="en-US" sz="2400" dirty="0"/>
              <a:t>·V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</a:p>
          <a:p>
            <a:r>
              <a:rPr lang="en-US" sz="2400" dirty="0"/>
              <a:t>V</a:t>
            </a:r>
            <a:r>
              <a:rPr lang="en-US" sz="2400" baseline="-25000" dirty="0"/>
              <a:t>2</a:t>
            </a:r>
            <a:r>
              <a:rPr lang="en-US" sz="2400" dirty="0"/>
              <a:t>   = V</a:t>
            </a:r>
            <a:r>
              <a:rPr lang="en-US" sz="2400" baseline="-25000" dirty="0"/>
              <a:t>1</a:t>
            </a:r>
            <a:r>
              <a:rPr lang="en-US" sz="2400" dirty="0"/>
              <a:t>·(k</a:t>
            </a:r>
            <a:r>
              <a:rPr lang="en-US" sz="2400" baseline="-25000" dirty="0"/>
              <a:t>12</a:t>
            </a:r>
            <a:r>
              <a:rPr lang="en-US" sz="2400" dirty="0"/>
              <a:t>/k</a:t>
            </a:r>
            <a:r>
              <a:rPr lang="en-US" sz="2400" baseline="-25000" dirty="0"/>
              <a:t>21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FAF6-4E6E-0C40-9C75-951616D82D36}"/>
              </a:ext>
            </a:extLst>
          </p:cNvPr>
          <p:cNvSpPr txBox="1"/>
          <p:nvPr/>
        </p:nvSpPr>
        <p:spPr>
          <a:xfrm>
            <a:off x="1049538" y="1704889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{V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10</a:t>
            </a:r>
            <a:r>
              <a:rPr lang="en-US" sz="2400" dirty="0"/>
              <a:t>,</a:t>
            </a:r>
            <a:r>
              <a:rPr lang="en-US" sz="2400" baseline="-25000" dirty="0"/>
              <a:t> </a:t>
            </a:r>
            <a:r>
              <a:rPr lang="en-US" sz="2400" dirty="0"/>
              <a:t>k</a:t>
            </a:r>
            <a:r>
              <a:rPr lang="en-US" sz="2400" baseline="-25000" dirty="0"/>
              <a:t>12</a:t>
            </a:r>
            <a:r>
              <a:rPr lang="en-US" sz="2400" dirty="0"/>
              <a:t>, k</a:t>
            </a:r>
            <a:r>
              <a:rPr lang="en-US" sz="2400" baseline="-25000" dirty="0"/>
              <a:t>21</a:t>
            </a:r>
            <a:r>
              <a:rPr lang="en-US" sz="2400" dirty="0"/>
              <a:t>}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5F018D-A76A-D849-B05D-C4A4BE8E5141}"/>
              </a:ext>
            </a:extLst>
          </p:cNvPr>
          <p:cNvSpPr/>
          <p:nvPr/>
        </p:nvSpPr>
        <p:spPr>
          <a:xfrm>
            <a:off x="4874515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BC88D5-DC7E-AB47-8843-C8F4F8BA4FCA}"/>
              </a:ext>
            </a:extLst>
          </p:cNvPr>
          <p:cNvSpPr txBox="1"/>
          <p:nvPr/>
        </p:nvSpPr>
        <p:spPr>
          <a:xfrm>
            <a:off x="4769224" y="25231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EB5A10-466F-3549-90BC-071B5252B640}"/>
              </a:ext>
            </a:extLst>
          </p:cNvPr>
          <p:cNvCxnSpPr>
            <a:stCxn id="33" idx="2"/>
          </p:cNvCxnSpPr>
          <p:nvPr/>
        </p:nvCxnSpPr>
        <p:spPr>
          <a:xfrm>
            <a:off x="5274077" y="4075459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78646D-1525-2F49-B101-61E78502858F}"/>
              </a:ext>
            </a:extLst>
          </p:cNvPr>
          <p:cNvCxnSpPr>
            <a:cxnSpLocks/>
          </p:cNvCxnSpPr>
          <p:nvPr/>
        </p:nvCxnSpPr>
        <p:spPr>
          <a:xfrm>
            <a:off x="5221850" y="2949005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594EBA-BFB3-4A4A-8A68-156CCB3AB009}"/>
              </a:ext>
            </a:extLst>
          </p:cNvPr>
          <p:cNvSpPr txBox="1"/>
          <p:nvPr/>
        </p:nvSpPr>
        <p:spPr>
          <a:xfrm>
            <a:off x="5277530" y="416928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CL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5CC543-5FDE-A941-897C-AB726A38DD04}"/>
              </a:ext>
            </a:extLst>
          </p:cNvPr>
          <p:cNvSpPr/>
          <p:nvPr/>
        </p:nvSpPr>
        <p:spPr>
          <a:xfrm>
            <a:off x="6964646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9B74E-2D7B-714B-98F5-056630125547}"/>
              </a:ext>
            </a:extLst>
          </p:cNvPr>
          <p:cNvCxnSpPr>
            <a:cxnSpLocks/>
          </p:cNvCxnSpPr>
          <p:nvPr/>
        </p:nvCxnSpPr>
        <p:spPr>
          <a:xfrm>
            <a:off x="5787606" y="3623309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7554F3-9CF8-E04F-AB50-F304325A0CFF}"/>
              </a:ext>
            </a:extLst>
          </p:cNvPr>
          <p:cNvCxnSpPr>
            <a:cxnSpLocks/>
          </p:cNvCxnSpPr>
          <p:nvPr/>
        </p:nvCxnSpPr>
        <p:spPr>
          <a:xfrm flipH="1">
            <a:off x="5787607" y="3847427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3477B44-B36E-224A-B5A0-ABC0FABE0CF4}"/>
              </a:ext>
            </a:extLst>
          </p:cNvPr>
          <p:cNvSpPr txBox="1"/>
          <p:nvPr/>
        </p:nvSpPr>
        <p:spPr>
          <a:xfrm>
            <a:off x="6084352" y="314730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CF9D6-3513-C64E-85EC-7A32FF004E04}"/>
              </a:ext>
            </a:extLst>
          </p:cNvPr>
          <p:cNvSpPr txBox="1"/>
          <p:nvPr/>
        </p:nvSpPr>
        <p:spPr>
          <a:xfrm>
            <a:off x="7088400" y="287836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81CB39-B7F3-AD4A-A975-A84D4CAAC712}"/>
              </a:ext>
            </a:extLst>
          </p:cNvPr>
          <p:cNvSpPr txBox="1"/>
          <p:nvPr/>
        </p:nvSpPr>
        <p:spPr>
          <a:xfrm>
            <a:off x="5173303" y="1704889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{V</a:t>
            </a:r>
            <a:r>
              <a:rPr lang="en-US" sz="2400" baseline="-25000" dirty="0"/>
              <a:t>1</a:t>
            </a:r>
            <a:r>
              <a:rPr lang="en-US" sz="2400" dirty="0"/>
              <a:t>, CL, Q, V</a:t>
            </a:r>
            <a:r>
              <a:rPr lang="en-US" sz="2400" baseline="-25000" dirty="0"/>
              <a:t>2</a:t>
            </a:r>
            <a:r>
              <a:rPr lang="en-US" sz="2400" dirty="0"/>
              <a:t>}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8F58662-C645-C948-AAD5-ADACDDE5F275}"/>
              </a:ext>
            </a:extLst>
          </p:cNvPr>
          <p:cNvSpPr/>
          <p:nvPr/>
        </p:nvSpPr>
        <p:spPr>
          <a:xfrm rot="16200000">
            <a:off x="4259282" y="1577295"/>
            <a:ext cx="410283" cy="710004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3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87343CE-AE5C-C747-81CF-709D00FE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7" y="164211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Clearance still relates to the </a:t>
                </a:r>
                <a:br>
                  <a:rPr lang="en-US" dirty="0"/>
                </a:br>
                <a:r>
                  <a:rPr lang="en-US" dirty="0"/>
                  <a:t>Area Under the conc. Curve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for any number of compartments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902" t="-13291" b="-5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78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67A9-5427-A04E-AEA5-FFDC39C67086}"/>
              </a:ext>
            </a:extLst>
          </p:cNvPr>
          <p:cNvSpPr txBox="1"/>
          <p:nvPr/>
        </p:nvSpPr>
        <p:spPr>
          <a:xfrm>
            <a:off x="5039187" y="2067409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/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blipFill>
                <a:blip r:embed="rId4"/>
                <a:stretch>
                  <a:fillRect l="-1993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01FFEA3-D96A-BA4C-B465-6C7643BFFFA6}"/>
              </a:ext>
            </a:extLst>
          </p:cNvPr>
          <p:cNvSpPr txBox="1"/>
          <p:nvPr/>
        </p:nvSpPr>
        <p:spPr>
          <a:xfrm>
            <a:off x="5039187" y="3100341"/>
            <a:ext cx="383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doesn’t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/>
              <p:nvPr/>
            </p:nvSpPr>
            <p:spPr>
              <a:xfrm>
                <a:off x="5039187" y="3839498"/>
                <a:ext cx="3308278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3839498"/>
                <a:ext cx="3308278" cy="484300"/>
              </a:xfrm>
              <a:prstGeom prst="rect">
                <a:avLst/>
              </a:prstGeom>
              <a:blipFill>
                <a:blip r:embed="rId5"/>
                <a:stretch>
                  <a:fillRect l="-2030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/>
              <p:nvPr/>
            </p:nvSpPr>
            <p:spPr>
              <a:xfrm>
                <a:off x="5039187" y="4319722"/>
                <a:ext cx="3111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319722"/>
                <a:ext cx="3111429" cy="400110"/>
              </a:xfrm>
              <a:prstGeom prst="rect">
                <a:avLst/>
              </a:prstGeom>
              <a:blipFill>
                <a:blip r:embed="rId6"/>
                <a:stretch>
                  <a:fillRect l="-2157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/>
              <p:nvPr/>
            </p:nvSpPr>
            <p:spPr>
              <a:xfrm>
                <a:off x="5039187" y="4777719"/>
                <a:ext cx="2501647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777719"/>
                <a:ext cx="2501647" cy="71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3290DAA3-0E6B-D343-989E-A801A44483F8}"/>
              </a:ext>
            </a:extLst>
          </p:cNvPr>
          <p:cNvSpPr/>
          <p:nvPr/>
        </p:nvSpPr>
        <p:spPr>
          <a:xfrm>
            <a:off x="1655082" y="2188481"/>
            <a:ext cx="3221718" cy="3064837"/>
          </a:xfrm>
          <a:custGeom>
            <a:avLst/>
            <a:gdLst>
              <a:gd name="connsiteX0" fmla="*/ 242413 w 3451778"/>
              <a:gd name="connsiteY0" fmla="*/ 52695 h 3166483"/>
              <a:gd name="connsiteX1" fmla="*/ 332060 w 3451778"/>
              <a:gd name="connsiteY1" fmla="*/ 1146390 h 3166483"/>
              <a:gd name="connsiteX2" fmla="*/ 493425 w 3451778"/>
              <a:gd name="connsiteY2" fmla="*/ 1415331 h 3166483"/>
              <a:gd name="connsiteX3" fmla="*/ 601002 w 3451778"/>
              <a:gd name="connsiteY3" fmla="*/ 1540837 h 3166483"/>
              <a:gd name="connsiteX4" fmla="*/ 3451778 w 3451778"/>
              <a:gd name="connsiteY4" fmla="*/ 3064837 h 3166483"/>
              <a:gd name="connsiteX5" fmla="*/ 242413 w 3451778"/>
              <a:gd name="connsiteY5" fmla="*/ 3028978 h 3166483"/>
              <a:gd name="connsiteX6" fmla="*/ 242413 w 3451778"/>
              <a:gd name="connsiteY6" fmla="*/ 52695 h 3166483"/>
              <a:gd name="connsiteX0" fmla="*/ 12353 w 3221718"/>
              <a:gd name="connsiteY0" fmla="*/ 52695 h 3166483"/>
              <a:gd name="connsiteX1" fmla="*/ 102000 w 3221718"/>
              <a:gd name="connsiteY1" fmla="*/ 1146390 h 3166483"/>
              <a:gd name="connsiteX2" fmla="*/ 263365 w 3221718"/>
              <a:gd name="connsiteY2" fmla="*/ 1415331 h 3166483"/>
              <a:gd name="connsiteX3" fmla="*/ 370942 w 3221718"/>
              <a:gd name="connsiteY3" fmla="*/ 1540837 h 3166483"/>
              <a:gd name="connsiteX4" fmla="*/ 3221718 w 3221718"/>
              <a:gd name="connsiteY4" fmla="*/ 3064837 h 3166483"/>
              <a:gd name="connsiteX5" fmla="*/ 12353 w 3221718"/>
              <a:gd name="connsiteY5" fmla="*/ 3028978 h 3166483"/>
              <a:gd name="connsiteX6" fmla="*/ 12353 w 3221718"/>
              <a:gd name="connsiteY6" fmla="*/ 52695 h 3166483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370942 w 3221718"/>
              <a:gd name="connsiteY3" fmla="*/ 1540837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540549 w 3221718"/>
              <a:gd name="connsiteY3" fmla="*/ 1621953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540549 w 3221718"/>
              <a:gd name="connsiteY3" fmla="*/ 1621953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1718" h="3064837">
                <a:moveTo>
                  <a:pt x="12353" y="52695"/>
                </a:moveTo>
                <a:cubicBezTo>
                  <a:pt x="27294" y="-261070"/>
                  <a:pt x="60165" y="919284"/>
                  <a:pt x="102000" y="1146390"/>
                </a:cubicBezTo>
                <a:cubicBezTo>
                  <a:pt x="143835" y="1373496"/>
                  <a:pt x="190274" y="1336071"/>
                  <a:pt x="263365" y="1415331"/>
                </a:cubicBezTo>
                <a:cubicBezTo>
                  <a:pt x="336457" y="1494592"/>
                  <a:pt x="541561" y="1627254"/>
                  <a:pt x="540549" y="1621953"/>
                </a:cubicBezTo>
                <a:cubicBezTo>
                  <a:pt x="539537" y="1616652"/>
                  <a:pt x="3221718" y="3064837"/>
                  <a:pt x="3221718" y="3064837"/>
                </a:cubicBezTo>
                <a:lnTo>
                  <a:pt x="12353" y="3028978"/>
                </a:lnTo>
                <a:cubicBezTo>
                  <a:pt x="-5577" y="2186295"/>
                  <a:pt x="-2588" y="366460"/>
                  <a:pt x="12353" y="526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5FDF7-0C16-1847-8B53-82F57C26DBC8}"/>
                  </a:ext>
                </a:extLst>
              </p:cNvPr>
              <p:cNvSpPr/>
              <p:nvPr/>
            </p:nvSpPr>
            <p:spPr>
              <a:xfrm>
                <a:off x="2226305" y="4510928"/>
                <a:ext cx="1101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𝑨𝑼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5FDF7-0C16-1847-8B53-82F57C26D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05" y="4510928"/>
                <a:ext cx="11015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8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8949-DB2D-B243-BBC4-5F6BBAC5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in interpreting parameters from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7AF4-5EDE-8245-AA84-64689720C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79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68029-B2BD-A448-B1DF-E399D47E9E6E}"/>
              </a:ext>
            </a:extLst>
          </p:cNvPr>
          <p:cNvSpPr/>
          <p:nvPr/>
        </p:nvSpPr>
        <p:spPr>
          <a:xfrm>
            <a:off x="914400" y="3758005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121A3-5B58-F143-B587-E77A0C932E84}"/>
              </a:ext>
            </a:extLst>
          </p:cNvPr>
          <p:cNvSpPr txBox="1"/>
          <p:nvPr/>
        </p:nvSpPr>
        <p:spPr>
          <a:xfrm>
            <a:off x="809109" y="2937101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01F94-BEE9-8046-BF19-AB966B978DE5}"/>
              </a:ext>
            </a:extLst>
          </p:cNvPr>
          <p:cNvCxnSpPr>
            <a:cxnSpLocks/>
          </p:cNvCxnSpPr>
          <p:nvPr/>
        </p:nvCxnSpPr>
        <p:spPr>
          <a:xfrm>
            <a:off x="1261735" y="3362908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5CE1C-A5E7-A441-B9FB-D388CC95D5BA}"/>
              </a:ext>
            </a:extLst>
          </p:cNvPr>
          <p:cNvSpPr txBox="1"/>
          <p:nvPr/>
        </p:nvSpPr>
        <p:spPr>
          <a:xfrm>
            <a:off x="1286935" y="4522225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CL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08EAED-960D-D244-960B-FD61FC813863}"/>
              </a:ext>
            </a:extLst>
          </p:cNvPr>
          <p:cNvSpPr/>
          <p:nvPr/>
        </p:nvSpPr>
        <p:spPr>
          <a:xfrm>
            <a:off x="3004531" y="3758005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791C6F-3ECE-4A46-B99C-F50641A34CF9}"/>
              </a:ext>
            </a:extLst>
          </p:cNvPr>
          <p:cNvCxnSpPr>
            <a:cxnSpLocks/>
          </p:cNvCxnSpPr>
          <p:nvPr/>
        </p:nvCxnSpPr>
        <p:spPr>
          <a:xfrm>
            <a:off x="1827491" y="4037212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0C0D4-AB1F-054C-902C-2BB7F8162DF4}"/>
              </a:ext>
            </a:extLst>
          </p:cNvPr>
          <p:cNvCxnSpPr>
            <a:cxnSpLocks/>
          </p:cNvCxnSpPr>
          <p:nvPr/>
        </p:nvCxnSpPr>
        <p:spPr>
          <a:xfrm flipH="1">
            <a:off x="1827492" y="4261330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E86344-63EC-3B4B-B034-B6F29A8A0ECB}"/>
              </a:ext>
            </a:extLst>
          </p:cNvPr>
          <p:cNvSpPr txBox="1"/>
          <p:nvPr/>
        </p:nvSpPr>
        <p:spPr>
          <a:xfrm>
            <a:off x="2124237" y="356120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585E6-88BD-F74A-8B7B-D54D7E837E60}"/>
              </a:ext>
            </a:extLst>
          </p:cNvPr>
          <p:cNvSpPr txBox="1"/>
          <p:nvPr/>
        </p:nvSpPr>
        <p:spPr>
          <a:xfrm>
            <a:off x="3128285" y="3292267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AC2C98-76D6-EB4F-A22E-147A7E6CAA6B}"/>
                  </a:ext>
                </a:extLst>
              </p:cNvPr>
              <p:cNvSpPr txBox="1"/>
              <p:nvPr/>
            </p:nvSpPr>
            <p:spPr>
              <a:xfrm>
                <a:off x="4551567" y="2470985"/>
                <a:ext cx="433485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u="sng" dirty="0"/>
                  <a:t>Directly observable </a:t>
                </a:r>
                <a:r>
                  <a:rPr lang="en-US" sz="2000" u="sng" dirty="0" err="1"/>
                  <a:t>params</a:t>
                </a:r>
                <a:r>
                  <a:rPr lang="en-US" sz="2000" u="sng" dirty="0"/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Dose/C</a:t>
                </a:r>
                <a:r>
                  <a:rPr lang="en-US" sz="2000" baseline="-25000" dirty="0"/>
                  <a:t>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 =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u="sng" dirty="0"/>
                  <a:t>“Apparent”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not a physiological volume and harder to “identify” from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A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/V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not a meaningful concentration and should never be used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AC2C98-76D6-EB4F-A22E-147A7E6C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67" y="2470985"/>
                <a:ext cx="4334856" cy="3170099"/>
              </a:xfrm>
              <a:prstGeom prst="rect">
                <a:avLst/>
              </a:prstGeom>
              <a:blipFill>
                <a:blip r:embed="rId3"/>
                <a:stretch>
                  <a:fillRect l="-1547" t="-769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BFE140-3361-0548-BD6D-4A0F7F887912}"/>
              </a:ext>
            </a:extLst>
          </p:cNvPr>
          <p:cNvCxnSpPr>
            <a:cxnSpLocks/>
          </p:cNvCxnSpPr>
          <p:nvPr/>
        </p:nvCxnSpPr>
        <p:spPr>
          <a:xfrm>
            <a:off x="1284483" y="4476483"/>
            <a:ext cx="0" cy="568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94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66A2-4CD0-E444-A82E-C1BBEB1F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Drugs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CD123-A3DE-A342-8898-7483D9F6C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452" y="6385346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D215C-B8EB-2340-902A-D961B037710D}"/>
              </a:ext>
            </a:extLst>
          </p:cNvPr>
          <p:cNvSpPr txBox="1"/>
          <p:nvPr/>
        </p:nvSpPr>
        <p:spPr>
          <a:xfrm>
            <a:off x="266752" y="1258605"/>
            <a:ext cx="24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Small Molecule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056C9-3B1C-5348-98F5-9373F51200F0}"/>
              </a:ext>
            </a:extLst>
          </p:cNvPr>
          <p:cNvSpPr txBox="1"/>
          <p:nvPr/>
        </p:nvSpPr>
        <p:spPr>
          <a:xfrm>
            <a:off x="3608616" y="125860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Antibody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F831-5913-8745-8C58-8C8FE8A4CE2C}"/>
              </a:ext>
            </a:extLst>
          </p:cNvPr>
          <p:cNvSpPr txBox="1"/>
          <p:nvPr/>
        </p:nvSpPr>
        <p:spPr>
          <a:xfrm>
            <a:off x="6740899" y="1258606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Cell Based</a:t>
            </a:r>
          </a:p>
          <a:p>
            <a:pPr algn="ctr"/>
            <a:r>
              <a:rPr lang="en-US" sz="2400" dirty="0"/>
              <a:t>Therapies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91C98-B5A7-B440-A678-87058CBE5A5B}"/>
              </a:ext>
            </a:extLst>
          </p:cNvPr>
          <p:cNvSpPr txBox="1"/>
          <p:nvPr/>
        </p:nvSpPr>
        <p:spPr>
          <a:xfrm>
            <a:off x="3248927" y="5191253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Humira</a:t>
            </a:r>
          </a:p>
          <a:p>
            <a:pPr algn="ctr"/>
            <a:r>
              <a:rPr lang="en-US" sz="2400" dirty="0"/>
              <a:t>Keytruda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D9A3E-5899-AB4A-A609-A040F1F63E5E}"/>
              </a:ext>
            </a:extLst>
          </p:cNvPr>
          <p:cNvSpPr txBox="1"/>
          <p:nvPr/>
        </p:nvSpPr>
        <p:spPr>
          <a:xfrm>
            <a:off x="860925" y="5191253"/>
            <a:ext cx="1161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Aspirin</a:t>
            </a:r>
          </a:p>
          <a:p>
            <a:pPr algn="l"/>
            <a:r>
              <a:rPr lang="en-US" sz="2400" dirty="0"/>
              <a:t>Tylenol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5A7B8-A8F9-8447-BB2E-F1103AE3E877}"/>
              </a:ext>
            </a:extLst>
          </p:cNvPr>
          <p:cNvSpPr txBox="1"/>
          <p:nvPr/>
        </p:nvSpPr>
        <p:spPr>
          <a:xfrm>
            <a:off x="5687085" y="5191253"/>
            <a:ext cx="3043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Kymriah</a:t>
            </a:r>
          </a:p>
          <a:p>
            <a:pPr algn="ctr"/>
            <a:r>
              <a:rPr lang="en-US" sz="2400" dirty="0"/>
              <a:t>Stem Cell Transplant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FE52B6-01C1-294C-B130-29290AD3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43" y="2273433"/>
            <a:ext cx="3556000" cy="1998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540531-A417-1244-9D46-8CEECEE3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6" y="2195137"/>
            <a:ext cx="2171243" cy="2084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119BB9-2416-C64A-8EE8-A443D3A5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455" y="2411694"/>
            <a:ext cx="1875467" cy="18678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28A3AE-BDED-4B4A-9208-BF2D224EAA4F}"/>
              </a:ext>
            </a:extLst>
          </p:cNvPr>
          <p:cNvCxnSpPr/>
          <p:nvPr/>
        </p:nvCxnSpPr>
        <p:spPr>
          <a:xfrm>
            <a:off x="621841" y="4388406"/>
            <a:ext cx="179614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A735BF5-E34C-7444-B604-DF89AF076AB2}"/>
              </a:ext>
            </a:extLst>
          </p:cNvPr>
          <p:cNvSpPr/>
          <p:nvPr/>
        </p:nvSpPr>
        <p:spPr>
          <a:xfrm>
            <a:off x="1011572" y="4383400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~1 nm</a:t>
            </a:r>
          </a:p>
          <a:p>
            <a:pPr algn="ctr"/>
            <a:r>
              <a:rPr lang="en-US" dirty="0"/>
              <a:t>500 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881E3A-24D8-FD43-87FE-C766CACB280D}"/>
              </a:ext>
            </a:extLst>
          </p:cNvPr>
          <p:cNvCxnSpPr/>
          <p:nvPr/>
        </p:nvCxnSpPr>
        <p:spPr>
          <a:xfrm>
            <a:off x="3089270" y="4388406"/>
            <a:ext cx="179614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BD0371-AB69-9843-96F0-9F11E2A10BE4}"/>
              </a:ext>
            </a:extLst>
          </p:cNvPr>
          <p:cNvSpPr/>
          <p:nvPr/>
        </p:nvSpPr>
        <p:spPr>
          <a:xfrm>
            <a:off x="3341666" y="4368886"/>
            <a:ext cx="1377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~10 nm</a:t>
            </a:r>
          </a:p>
          <a:p>
            <a:pPr algn="ctr"/>
            <a:r>
              <a:rPr lang="en-US" dirty="0"/>
              <a:t>150,000 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9BC86-E936-8A40-AD48-F210CC72E566}"/>
              </a:ext>
            </a:extLst>
          </p:cNvPr>
          <p:cNvSpPr/>
          <p:nvPr/>
        </p:nvSpPr>
        <p:spPr>
          <a:xfrm>
            <a:off x="6620554" y="4368886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100,000 nm</a:t>
            </a:r>
          </a:p>
          <a:p>
            <a:pPr algn="ctr"/>
            <a:r>
              <a:rPr lang="en-US" dirty="0"/>
              <a:t>~10</a:t>
            </a:r>
            <a:r>
              <a:rPr lang="en-US" baseline="30000" dirty="0"/>
              <a:t>14</a:t>
            </a:r>
            <a:r>
              <a:rPr lang="en-US" dirty="0"/>
              <a:t> Da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D40FE7-EA58-DE4C-ABA0-813778438555}"/>
              </a:ext>
            </a:extLst>
          </p:cNvPr>
          <p:cNvCxnSpPr>
            <a:cxnSpLocks/>
          </p:cNvCxnSpPr>
          <p:nvPr/>
        </p:nvCxnSpPr>
        <p:spPr>
          <a:xfrm>
            <a:off x="5556699" y="4388406"/>
            <a:ext cx="317384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11" grpId="0"/>
      <p:bldP spid="11" grpId="1"/>
      <p:bldP spid="28" grpId="0"/>
      <p:bldP spid="29" grpId="0"/>
      <p:bldP spid="2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7E61-7F6A-6646-8BCD-63F32FE1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046076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Really, there are many more peripheral compartments, but the 2 compartment approximation often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32B9A-B4BA-3E43-876A-5E36B79C3B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80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AAE8-480E-B749-AB09-DAE6EE7C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96" y="1728989"/>
            <a:ext cx="2460905" cy="4900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D51F1-455C-014A-BC78-2861B8F04122}"/>
              </a:ext>
            </a:extLst>
          </p:cNvPr>
          <p:cNvSpPr txBox="1"/>
          <p:nvPr/>
        </p:nvSpPr>
        <p:spPr>
          <a:xfrm>
            <a:off x="5156049" y="6352401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(</a:t>
            </a:r>
            <a:r>
              <a:rPr lang="en-US" sz="1200" dirty="0" err="1"/>
              <a:t>wikipedia</a:t>
            </a:r>
            <a:r>
              <a:rPr lang="en-US" sz="1200" dirty="0"/>
              <a:t> for PBPK)</a:t>
            </a:r>
          </a:p>
        </p:txBody>
      </p:sp>
    </p:spTree>
    <p:extLst>
      <p:ext uri="{BB962C8B-B14F-4D97-AF65-F5344CB8AC3E}">
        <p14:creationId xmlns:p14="http://schemas.microsoft.com/office/powerpoint/2010/main" val="3072190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9067-AF71-9A47-B0A7-FA231BE7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83595-D91C-B04F-89A6-7F28079E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leads to two (or more) compartment kinetics</a:t>
            </a:r>
          </a:p>
          <a:p>
            <a:r>
              <a:rPr lang="en-US" dirty="0"/>
              <a:t>Multiple “half-lives” are observable in the data.</a:t>
            </a:r>
          </a:p>
          <a:p>
            <a:r>
              <a:rPr lang="en-US" dirty="0"/>
              <a:t>Even for two models, AUC</a:t>
            </a:r>
            <a:r>
              <a:rPr lang="en-US" baseline="-25000" dirty="0"/>
              <a:t>0-∞</a:t>
            </a:r>
            <a:r>
              <a:rPr lang="en-US" dirty="0"/>
              <a:t>, AUC</a:t>
            </a:r>
            <a:r>
              <a:rPr lang="el-GR" baseline="-25000" dirty="0"/>
              <a:t>τ</a:t>
            </a:r>
            <a:r>
              <a:rPr lang="en-US" dirty="0"/>
              <a:t> and C</a:t>
            </a:r>
            <a:r>
              <a:rPr lang="en-US" baseline="-25000" dirty="0"/>
              <a:t>avg,ss</a:t>
            </a:r>
            <a:r>
              <a:rPr lang="en-US" dirty="0"/>
              <a:t> are still driven by CL, when CL is independent of concentration</a:t>
            </a:r>
          </a:p>
          <a:p>
            <a:pPr lvl="1"/>
            <a:r>
              <a:rPr lang="en-US" dirty="0"/>
              <a:t>This result holds for any number of compartments</a:t>
            </a:r>
          </a:p>
          <a:p>
            <a:r>
              <a:rPr lang="en-US" dirty="0"/>
              <a:t>The volume becomes a function of time and the behavior of this function at time zero (V</a:t>
            </a:r>
            <a:r>
              <a:rPr lang="en-US" baseline="-25000" dirty="0"/>
              <a:t>1</a:t>
            </a:r>
            <a:r>
              <a:rPr lang="en-US" dirty="0"/>
              <a:t>) or as time goes to infinity (V</a:t>
            </a:r>
            <a:r>
              <a:rPr lang="en-US" baseline="-25000" dirty="0"/>
              <a:t>z</a:t>
            </a:r>
            <a:r>
              <a:rPr lang="en-US" dirty="0"/>
              <a:t>, V</a:t>
            </a:r>
            <a:r>
              <a:rPr lang="en-US" baseline="-25000" dirty="0"/>
              <a:t>ss</a:t>
            </a:r>
            <a:r>
              <a:rPr lang="en-US" dirty="0"/>
              <a:t>) are often what is reported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E164C-8114-4D48-AC3C-7C37FA14DA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2879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71A9E4-1D97-8C4C-BBE6-A598D3DFD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Absorption and bioavailability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B17298C-1C31-BA4E-888E-142889AF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181EC-9CBD-E548-BC31-5377E6651F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82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6165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43ED9A-C65F-4848-894E-D14B2556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of Administration (examples)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16D11E-3308-BD48-B34B-7FEC70E6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66"/>
          <a:stretch/>
        </p:blipFill>
        <p:spPr>
          <a:xfrm>
            <a:off x="486130" y="1417320"/>
            <a:ext cx="3223039" cy="4872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3F00A5-A29B-7E49-9A8C-0E98FBBE5036}"/>
              </a:ext>
            </a:extLst>
          </p:cNvPr>
          <p:cNvSpPr txBox="1"/>
          <p:nvPr/>
        </p:nvSpPr>
        <p:spPr>
          <a:xfrm>
            <a:off x="3374396" y="2827876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Inhalation (lung)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EE6AF-527A-9148-A593-8D122529DDC8}"/>
              </a:ext>
            </a:extLst>
          </p:cNvPr>
          <p:cNvSpPr txBox="1"/>
          <p:nvPr/>
        </p:nvSpPr>
        <p:spPr>
          <a:xfrm>
            <a:off x="2743200" y="174601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Nasal (nose)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8A92D-3C7B-3642-84F8-8112967E9BF8}"/>
              </a:ext>
            </a:extLst>
          </p:cNvPr>
          <p:cNvSpPr txBox="1"/>
          <p:nvPr/>
        </p:nvSpPr>
        <p:spPr>
          <a:xfrm>
            <a:off x="2729133" y="212584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Oral (mouth)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49747-3E17-0D4E-BCBB-ED474099524F}"/>
              </a:ext>
            </a:extLst>
          </p:cNvPr>
          <p:cNvSpPr txBox="1"/>
          <p:nvPr/>
        </p:nvSpPr>
        <p:spPr>
          <a:xfrm>
            <a:off x="3432517" y="358821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Intravenous (vein)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C334A-8EA3-694A-AB95-B65406ABF73C}"/>
              </a:ext>
            </a:extLst>
          </p:cNvPr>
          <p:cNvSpPr txBox="1"/>
          <p:nvPr/>
        </p:nvSpPr>
        <p:spPr>
          <a:xfrm>
            <a:off x="3516923" y="4010241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Intramuscular (muscle)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F308D5-DB90-6D48-9F44-B2DB5B461EBC}"/>
              </a:ext>
            </a:extLst>
          </p:cNvPr>
          <p:cNvSpPr txBox="1"/>
          <p:nvPr/>
        </p:nvSpPr>
        <p:spPr>
          <a:xfrm>
            <a:off x="3559126" y="4376001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Subcutaneous (under skin)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0AF779-66C3-1842-B8BC-4643FE6D974C}"/>
              </a:ext>
            </a:extLst>
          </p:cNvPr>
          <p:cNvSpPr txBox="1"/>
          <p:nvPr/>
        </p:nvSpPr>
        <p:spPr>
          <a:xfrm>
            <a:off x="3601329" y="4741761"/>
            <a:ext cx="357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Transdermal (skin patch)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20482-9AE3-7545-BDA6-6CB82BBA5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30758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8186-E6FF-9B44-9706-E334A92A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 of drug is absorbed through the gastrointestinal 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5D09-A6AA-3842-9CF4-8880A7D319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84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7D985-E5B8-4A4A-A43E-94808804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8" y="1489890"/>
            <a:ext cx="4572000" cy="4714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226F5F-5F04-334F-87F7-B12CD92EE72F}"/>
              </a:ext>
            </a:extLst>
          </p:cNvPr>
          <p:cNvSpPr/>
          <p:nvPr/>
        </p:nvSpPr>
        <p:spPr>
          <a:xfrm>
            <a:off x="3900713" y="6374368"/>
            <a:ext cx="1299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474307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2525" y="84070"/>
            <a:ext cx="8318530" cy="49847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Bioavailability (some drug is lost)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879E60-E6CF-475E-A001-2325BBA622B8}" type="slidenum">
              <a:rPr lang="en-US" smtClean="0">
                <a:solidFill>
                  <a:srgbClr val="000000"/>
                </a:solidFill>
              </a:rPr>
              <a:pPr/>
              <a:t>85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738825" y="3393649"/>
            <a:ext cx="207390" cy="23755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1738825" y="719853"/>
            <a:ext cx="207390" cy="23755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9559" y="1456675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Oral </a:t>
            </a:r>
          </a:p>
          <a:p>
            <a:pPr algn="ctr"/>
            <a:r>
              <a:rPr lang="en-US" sz="1800"/>
              <a:t>dose</a:t>
            </a:r>
          </a:p>
          <a:p>
            <a:pPr algn="ctr"/>
            <a:r>
              <a:rPr lang="en-US" sz="1800"/>
              <a:t>small </a:t>
            </a:r>
          </a:p>
          <a:p>
            <a:pPr algn="ctr"/>
            <a:r>
              <a:rPr lang="en-US" sz="1800"/>
              <a:t>molecule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76" y="4125528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Subcutaneous </a:t>
            </a:r>
          </a:p>
          <a:p>
            <a:pPr algn="ctr"/>
            <a:r>
              <a:rPr lang="en-US" sz="1800"/>
              <a:t>dose</a:t>
            </a:r>
          </a:p>
          <a:p>
            <a:pPr algn="ctr"/>
            <a:r>
              <a:rPr lang="en-US" sz="1800"/>
              <a:t>biologic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52957" y="4137807"/>
            <a:ext cx="6384730" cy="2520862"/>
            <a:chOff x="2752957" y="4001880"/>
            <a:chExt cx="6384730" cy="2520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74" y="4001880"/>
              <a:ext cx="2206625" cy="252086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905145" y="5463542"/>
              <a:ext cx="775654" cy="181032"/>
              <a:chOff x="3022287" y="5883275"/>
              <a:chExt cx="775654" cy="181032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022287" y="5976236"/>
                <a:ext cx="775654" cy="26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3022287" y="5883275"/>
                <a:ext cx="2644" cy="1810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3192463" y="5883275"/>
                <a:ext cx="430212" cy="175224"/>
              </a:xfrm>
              <a:prstGeom prst="rect">
                <a:avLst/>
              </a:prstGeom>
              <a:solidFill>
                <a:srgbClr val="BBF39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2957" y="5126443"/>
              <a:ext cx="107494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/>
                <a:t>Dose</a:t>
              </a:r>
            </a:p>
          </p:txBody>
        </p:sp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083482" y="4600898"/>
              <a:ext cx="1752326" cy="1687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>
              <a:off x="7937326" y="4988409"/>
              <a:ext cx="794335" cy="215298"/>
            </a:xfrm>
            <a:prstGeom prst="rightArrow">
              <a:avLst/>
            </a:prstGeom>
            <a:solidFill>
              <a:srgbClr val="61B376"/>
            </a:solidFill>
            <a:ln>
              <a:solidFill>
                <a:srgbClr val="0244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15448" y="4406976"/>
              <a:ext cx="1622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To thoracic duct</a:t>
              </a:r>
            </a:p>
            <a:p>
              <a:pPr algn="ctr"/>
              <a:r>
                <a:rPr lang="en-US" sz="1600"/>
                <a:t>and blood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58414" y="420511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Skin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55550" y="4207407"/>
              <a:ext cx="850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Lymph </a:t>
              </a:r>
            </a:p>
            <a:p>
              <a:pPr algn="ctr"/>
              <a:r>
                <a:rPr lang="en-US" sz="1600"/>
                <a:t>node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77353" y="5448693"/>
              <a:ext cx="1187777" cy="801278"/>
            </a:xfrm>
            <a:custGeom>
              <a:avLst/>
              <a:gdLst>
                <a:gd name="connsiteX0" fmla="*/ 28280 w 1187777"/>
                <a:gd name="connsiteY0" fmla="*/ 716437 h 801278"/>
                <a:gd name="connsiteX1" fmla="*/ 1168923 w 1187777"/>
                <a:gd name="connsiteY1" fmla="*/ 0 h 801278"/>
                <a:gd name="connsiteX2" fmla="*/ 1187777 w 1187777"/>
                <a:gd name="connsiteY2" fmla="*/ 94268 h 801278"/>
                <a:gd name="connsiteX3" fmla="*/ 0 w 1187777"/>
                <a:gd name="connsiteY3" fmla="*/ 801278 h 801278"/>
                <a:gd name="connsiteX4" fmla="*/ 28280 w 1187777"/>
                <a:gd name="connsiteY4" fmla="*/ 716437 h 80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77" h="801278">
                  <a:moveTo>
                    <a:pt x="28280" y="716437"/>
                  </a:moveTo>
                  <a:lnTo>
                    <a:pt x="1168923" y="0"/>
                  </a:lnTo>
                  <a:lnTo>
                    <a:pt x="1187777" y="94268"/>
                  </a:lnTo>
                  <a:lnTo>
                    <a:pt x="0" y="801278"/>
                  </a:lnTo>
                  <a:lnTo>
                    <a:pt x="28280" y="716437"/>
                  </a:lnTo>
                  <a:close/>
                </a:path>
              </a:pathLst>
            </a:custGeom>
            <a:solidFill>
              <a:srgbClr val="61B376"/>
            </a:solidFill>
            <a:ln w="6350">
              <a:solidFill>
                <a:srgbClr val="0244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4330"/>
          <a:stretch/>
        </p:blipFill>
        <p:spPr>
          <a:xfrm>
            <a:off x="2708344" y="599051"/>
            <a:ext cx="4928131" cy="21015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29317" y="2752924"/>
            <a:ext cx="152977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Oral </a:t>
            </a:r>
          </a:p>
          <a:p>
            <a:pPr algn="ctr"/>
            <a:r>
              <a:rPr lang="en-US" sz="1600"/>
              <a:t>Absorption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07067" y="3556332"/>
            <a:ext cx="155202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Subcutaneous </a:t>
            </a:r>
          </a:p>
          <a:p>
            <a:pPr algn="ctr"/>
            <a:r>
              <a:rPr lang="en-US" sz="1600"/>
              <a:t>Absorption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2014" y="2752924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Intestinal 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19764" y="3556332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Inject Site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86298" y="2752924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Hepatic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64048" y="3556332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Lymphatic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77587" y="6410718"/>
            <a:ext cx="615750" cy="47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AJM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9D1FE-6EE0-5E40-82BB-ECDEF4335258}"/>
              </a:ext>
            </a:extLst>
          </p:cNvPr>
          <p:cNvSpPr txBox="1"/>
          <p:nvPr/>
        </p:nvSpPr>
        <p:spPr>
          <a:xfrm>
            <a:off x="4582357" y="80793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15E41-382B-A24F-9D5D-E9E3D498DB4C}"/>
              </a:ext>
            </a:extLst>
          </p:cNvPr>
          <p:cNvSpPr txBox="1"/>
          <p:nvPr/>
        </p:nvSpPr>
        <p:spPr>
          <a:xfrm>
            <a:off x="7571134" y="903827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systemic</a:t>
            </a:r>
          </a:p>
          <a:p>
            <a:pPr algn="l"/>
            <a:r>
              <a:rPr lang="en-US" sz="2000" dirty="0"/>
              <a:t>circulation</a:t>
            </a:r>
          </a:p>
        </p:txBody>
      </p:sp>
    </p:spTree>
    <p:extLst>
      <p:ext uri="{BB962C8B-B14F-4D97-AF65-F5344CB8AC3E}">
        <p14:creationId xmlns:p14="http://schemas.microsoft.com/office/powerpoint/2010/main" val="9597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 animBg="1"/>
      <p:bldP spid="29" grpId="0" animBg="1"/>
      <p:bldP spid="3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C1DB96-7C20-854D-B5AE-C648B1DA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9" y="1737212"/>
            <a:ext cx="4404421" cy="440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13FC3-E726-F244-A6DC-503DE9F6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 vs intravenous dose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2646C-6C86-7340-AB2B-5623D3990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86</a:t>
            </a:fld>
            <a:endParaRPr lang="uk-U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6C0EAD-F190-8C4D-BA43-44D729423C25}"/>
              </a:ext>
            </a:extLst>
          </p:cNvPr>
          <p:cNvCxnSpPr>
            <a:cxnSpLocks/>
          </p:cNvCxnSpPr>
          <p:nvPr/>
        </p:nvCxnSpPr>
        <p:spPr>
          <a:xfrm>
            <a:off x="2702080" y="4023359"/>
            <a:ext cx="1433087" cy="4392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20A89C-A4CF-7B4D-93AD-CCCFAA5E732D}"/>
              </a:ext>
            </a:extLst>
          </p:cNvPr>
          <p:cNvSpPr txBox="1"/>
          <p:nvPr/>
        </p:nvSpPr>
        <p:spPr>
          <a:xfrm>
            <a:off x="3487712" y="372411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β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BC4D7-9466-2F42-8B98-4A7CA90F2618}"/>
              </a:ext>
            </a:extLst>
          </p:cNvPr>
          <p:cNvSpPr txBox="1"/>
          <p:nvPr/>
        </p:nvSpPr>
        <p:spPr>
          <a:xfrm>
            <a:off x="1377038" y="2048123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Intravenous Bolus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63C6F-5927-644C-AE22-DBF8A6950BE2}"/>
              </a:ext>
            </a:extLst>
          </p:cNvPr>
          <p:cNvSpPr txBox="1"/>
          <p:nvPr/>
        </p:nvSpPr>
        <p:spPr>
          <a:xfrm>
            <a:off x="1916448" y="493101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Oral Dose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306884-B331-FA46-A2D5-1120762D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31060"/>
              </p:ext>
            </p:extLst>
          </p:nvPr>
        </p:nvGraphicFramePr>
        <p:xfrm>
          <a:off x="4762500" y="1942840"/>
          <a:ext cx="4268958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986">
                  <a:extLst>
                    <a:ext uri="{9D8B030D-6E8A-4147-A177-3AD203B41FA5}">
                      <a16:colId xmlns:a16="http://schemas.microsoft.com/office/drawing/2014/main" val="497783925"/>
                    </a:ext>
                  </a:extLst>
                </a:gridCol>
                <a:gridCol w="1422986">
                  <a:extLst>
                    <a:ext uri="{9D8B030D-6E8A-4147-A177-3AD203B41FA5}">
                      <a16:colId xmlns:a16="http://schemas.microsoft.com/office/drawing/2014/main" val="4237363138"/>
                    </a:ext>
                  </a:extLst>
                </a:gridCol>
                <a:gridCol w="1422986">
                  <a:extLst>
                    <a:ext uri="{9D8B030D-6E8A-4147-A177-3AD203B41FA5}">
                      <a16:colId xmlns:a16="http://schemas.microsoft.com/office/drawing/2014/main" val="402179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IV Bolus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Oral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05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Absorption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3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Initial conc. (C0)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Dose/V1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77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Time of max conc.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5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AUC</a:t>
                      </a:r>
                      <a:r>
                        <a:rPr lang="en-US" sz="1800" baseline="-25000" dirty="0"/>
                        <a:t>0-∞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Dose/CL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Dose/CL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8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Terminal slope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/>
                        <a:t>β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/>
                        <a:t>β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9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996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D9D749-FA18-0F4D-8FFB-C13CC29A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8" y="1613740"/>
            <a:ext cx="4217831" cy="4217831"/>
          </a:xfrm>
          <a:prstGeom prst="rect">
            <a:avLst/>
          </a:prstGeom>
        </p:spPr>
      </p:pic>
      <p:grpSp>
        <p:nvGrpSpPr>
          <p:cNvPr id="3" name="Group 1026"/>
          <p:cNvGrpSpPr>
            <a:grpSpLocks/>
          </p:cNvGrpSpPr>
          <p:nvPr/>
        </p:nvGrpSpPr>
        <p:grpSpPr bwMode="auto">
          <a:xfrm>
            <a:off x="4069672" y="4095750"/>
            <a:ext cx="4609089" cy="1631950"/>
            <a:chOff x="919" y="878"/>
            <a:chExt cx="3381" cy="1028"/>
          </a:xfrm>
        </p:grpSpPr>
        <p:sp>
          <p:nvSpPr>
            <p:cNvPr id="4" name="Line 1027"/>
            <p:cNvSpPr>
              <a:spLocks noChangeShapeType="1"/>
            </p:cNvSpPr>
            <p:nvPr/>
          </p:nvSpPr>
          <p:spPr bwMode="auto">
            <a:xfrm flipH="1" flipV="1">
              <a:off x="919" y="1229"/>
              <a:ext cx="1824" cy="96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" name="Text Box 1028"/>
            <p:cNvSpPr txBox="1">
              <a:spLocks noChangeArrowheads="1"/>
            </p:cNvSpPr>
            <p:nvPr/>
          </p:nvSpPr>
          <p:spPr bwMode="auto">
            <a:xfrm>
              <a:off x="2899" y="878"/>
              <a:ext cx="1401" cy="102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Declining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concentrations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 due to drug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elimination from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</a:rPr>
                <a:t>the body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1026"/>
          <p:cNvGrpSpPr>
            <a:grpSpLocks/>
          </p:cNvGrpSpPr>
          <p:nvPr/>
        </p:nvGrpSpPr>
        <p:grpSpPr bwMode="auto">
          <a:xfrm>
            <a:off x="1641883" y="2795838"/>
            <a:ext cx="5126989" cy="1323975"/>
            <a:chOff x="979" y="858"/>
            <a:chExt cx="3192" cy="834"/>
          </a:xfrm>
        </p:grpSpPr>
        <p:sp>
          <p:nvSpPr>
            <p:cNvPr id="7" name="Line 1027"/>
            <p:cNvSpPr>
              <a:spLocks noChangeShapeType="1"/>
            </p:cNvSpPr>
            <p:nvPr/>
          </p:nvSpPr>
          <p:spPr bwMode="auto">
            <a:xfrm flipH="1" flipV="1">
              <a:off x="979" y="1227"/>
              <a:ext cx="1824" cy="96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1028"/>
            <p:cNvSpPr txBox="1">
              <a:spLocks noChangeArrowheads="1"/>
            </p:cNvSpPr>
            <p:nvPr/>
          </p:nvSpPr>
          <p:spPr bwMode="auto">
            <a:xfrm>
              <a:off x="2903" y="858"/>
              <a:ext cx="1268" cy="83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Increasing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concentrations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 due to drug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absorption</a:t>
              </a:r>
            </a:p>
          </p:txBody>
        </p:sp>
      </p:grpSp>
      <p:grpSp>
        <p:nvGrpSpPr>
          <p:cNvPr id="9" name="Group 1026"/>
          <p:cNvGrpSpPr>
            <a:grpSpLocks/>
          </p:cNvGrpSpPr>
          <p:nvPr/>
        </p:nvGrpSpPr>
        <p:grpSpPr bwMode="auto">
          <a:xfrm>
            <a:off x="1863868" y="1752726"/>
            <a:ext cx="5765112" cy="708026"/>
            <a:chOff x="1214" y="885"/>
            <a:chExt cx="4229" cy="446"/>
          </a:xfrm>
        </p:grpSpPr>
        <p:sp>
          <p:nvSpPr>
            <p:cNvPr id="10" name="Line 1027"/>
            <p:cNvSpPr>
              <a:spLocks noChangeShapeType="1"/>
            </p:cNvSpPr>
            <p:nvPr/>
          </p:nvSpPr>
          <p:spPr bwMode="auto">
            <a:xfrm flipH="1">
              <a:off x="1214" y="1010"/>
              <a:ext cx="2104" cy="0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028"/>
            <p:cNvSpPr txBox="1">
              <a:spLocks noChangeArrowheads="1"/>
            </p:cNvSpPr>
            <p:nvPr/>
          </p:nvSpPr>
          <p:spPr bwMode="auto">
            <a:xfrm>
              <a:off x="3318" y="885"/>
              <a:ext cx="2125" cy="4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At Tmax, absorption has essentially stopped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0A11F30E-F191-5F4A-9364-F1983AB6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9BBAF-5E8B-C84E-8B34-AA77C8F73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87</a:t>
            </a:fld>
            <a:endParaRPr lang="uk-UA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98606D3-DFAF-7043-B16A-B218474F9D15}"/>
              </a:ext>
            </a:extLst>
          </p:cNvPr>
          <p:cNvSpPr/>
          <p:nvPr/>
        </p:nvSpPr>
        <p:spPr>
          <a:xfrm>
            <a:off x="1567506" y="1313645"/>
            <a:ext cx="2862826" cy="3825025"/>
          </a:xfrm>
          <a:custGeom>
            <a:avLst/>
            <a:gdLst>
              <a:gd name="connsiteX0" fmla="*/ 3717 w 2862826"/>
              <a:gd name="connsiteY0" fmla="*/ 3734873 h 3734873"/>
              <a:gd name="connsiteX1" fmla="*/ 3717 w 2862826"/>
              <a:gd name="connsiteY1" fmla="*/ 2228045 h 3734873"/>
              <a:gd name="connsiteX2" fmla="*/ 42353 w 2862826"/>
              <a:gd name="connsiteY2" fmla="*/ 759854 h 3734873"/>
              <a:gd name="connsiteX3" fmla="*/ 287052 w 2862826"/>
              <a:gd name="connsiteY3" fmla="*/ 309093 h 3734873"/>
              <a:gd name="connsiteX4" fmla="*/ 1098421 w 2862826"/>
              <a:gd name="connsiteY4" fmla="*/ 64395 h 3734873"/>
              <a:gd name="connsiteX5" fmla="*/ 2862826 w 2862826"/>
              <a:gd name="connsiteY5" fmla="*/ 0 h 373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826" h="3734873">
                <a:moveTo>
                  <a:pt x="3717" y="3734873"/>
                </a:moveTo>
                <a:cubicBezTo>
                  <a:pt x="497" y="3229377"/>
                  <a:pt x="-2722" y="2723881"/>
                  <a:pt x="3717" y="2228045"/>
                </a:cubicBezTo>
                <a:cubicBezTo>
                  <a:pt x="10156" y="1732209"/>
                  <a:pt x="-4870" y="1079679"/>
                  <a:pt x="42353" y="759854"/>
                </a:cubicBezTo>
                <a:cubicBezTo>
                  <a:pt x="89576" y="440029"/>
                  <a:pt x="111041" y="425003"/>
                  <a:pt x="287052" y="309093"/>
                </a:cubicBezTo>
                <a:cubicBezTo>
                  <a:pt x="463063" y="193183"/>
                  <a:pt x="669125" y="115910"/>
                  <a:pt x="1098421" y="64395"/>
                </a:cubicBezTo>
                <a:cubicBezTo>
                  <a:pt x="1527717" y="12879"/>
                  <a:pt x="2195271" y="6439"/>
                  <a:pt x="286282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A8DCB-7529-6D45-872B-FDEB75D7E048}"/>
              </a:ext>
            </a:extLst>
          </p:cNvPr>
          <p:cNvSpPr txBox="1"/>
          <p:nvPr/>
        </p:nvSpPr>
        <p:spPr>
          <a:xfrm>
            <a:off x="4453919" y="889196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Cumulative drug </a:t>
            </a:r>
          </a:p>
          <a:p>
            <a:pPr algn="l"/>
            <a:r>
              <a:rPr lang="en-US" sz="2000" dirty="0">
                <a:solidFill>
                  <a:srgbClr val="FF0000"/>
                </a:solidFill>
              </a:rPr>
              <a:t>absorbed over time</a:t>
            </a:r>
          </a:p>
        </p:txBody>
      </p:sp>
    </p:spTree>
    <p:extLst>
      <p:ext uri="{BB962C8B-B14F-4D97-AF65-F5344CB8AC3E}">
        <p14:creationId xmlns:p14="http://schemas.microsoft.com/office/powerpoint/2010/main" val="2873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DD72-83E2-A547-9662-DFCC2E01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 Model with Absorption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CD615-FA80-984C-9487-33F3E2A8F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88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ACF096-19C3-6146-BEE7-C08A13D1C0B3}"/>
              </a:ext>
            </a:extLst>
          </p:cNvPr>
          <p:cNvSpPr/>
          <p:nvPr/>
        </p:nvSpPr>
        <p:spPr>
          <a:xfrm>
            <a:off x="3502356" y="2009105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17CA11-E010-B24C-B83D-9B59C08D5410}"/>
                  </a:ext>
                </a:extLst>
              </p:cNvPr>
              <p:cNvSpPr txBox="1"/>
              <p:nvPr/>
            </p:nvSpPr>
            <p:spPr>
              <a:xfrm>
                <a:off x="4075475" y="5116007"/>
                <a:ext cx="1303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17CA11-E010-B24C-B83D-9B59C08D5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75" y="5116007"/>
                <a:ext cx="1303883" cy="369332"/>
              </a:xfrm>
              <a:prstGeom prst="rect">
                <a:avLst/>
              </a:prstGeom>
              <a:blipFill>
                <a:blip r:embed="rId2"/>
                <a:stretch>
                  <a:fillRect l="-469" r="-140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6E4DB46-0F9D-B941-97D1-6A0B2341E645}"/>
              </a:ext>
            </a:extLst>
          </p:cNvPr>
          <p:cNvSpPr txBox="1"/>
          <p:nvPr/>
        </p:nvSpPr>
        <p:spPr>
          <a:xfrm>
            <a:off x="0" y="21395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AF197D-255A-DC4B-B82A-1B9E0F18E19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901918" y="2772572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86F63F-7B96-5348-AECB-07E2E34D8185}"/>
              </a:ext>
            </a:extLst>
          </p:cNvPr>
          <p:cNvCxnSpPr>
            <a:cxnSpLocks/>
          </p:cNvCxnSpPr>
          <p:nvPr/>
        </p:nvCxnSpPr>
        <p:spPr>
          <a:xfrm>
            <a:off x="904415" y="2392023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24ACF7-C165-424A-B3F9-0869302BD0BF}"/>
              </a:ext>
            </a:extLst>
          </p:cNvPr>
          <p:cNvSpPr txBox="1"/>
          <p:nvPr/>
        </p:nvSpPr>
        <p:spPr>
          <a:xfrm>
            <a:off x="3905371" y="287927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EF689-4DFC-CF47-8970-6B7314E4024D}"/>
              </a:ext>
            </a:extLst>
          </p:cNvPr>
          <p:cNvSpPr/>
          <p:nvPr/>
        </p:nvSpPr>
        <p:spPr>
          <a:xfrm>
            <a:off x="5592487" y="2054094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A0E452-58F9-534D-B20F-0C6C496CC906}"/>
              </a:ext>
            </a:extLst>
          </p:cNvPr>
          <p:cNvCxnSpPr>
            <a:cxnSpLocks/>
          </p:cNvCxnSpPr>
          <p:nvPr/>
        </p:nvCxnSpPr>
        <p:spPr>
          <a:xfrm>
            <a:off x="4415447" y="2333301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DCA39-6A8F-5B41-80C8-EC2E65182F21}"/>
              </a:ext>
            </a:extLst>
          </p:cNvPr>
          <p:cNvCxnSpPr>
            <a:cxnSpLocks/>
          </p:cNvCxnSpPr>
          <p:nvPr/>
        </p:nvCxnSpPr>
        <p:spPr>
          <a:xfrm flipH="1">
            <a:off x="4415448" y="2557419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74C7B2-DBDB-9D41-B4D7-936B1EC26DC6}"/>
              </a:ext>
            </a:extLst>
          </p:cNvPr>
          <p:cNvSpPr txBox="1"/>
          <p:nvPr/>
        </p:nvSpPr>
        <p:spPr>
          <a:xfrm>
            <a:off x="4658406" y="185729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EA5AD-9E2B-454F-ADB2-2B733FF5DE2C}"/>
              </a:ext>
            </a:extLst>
          </p:cNvPr>
          <p:cNvSpPr txBox="1"/>
          <p:nvPr/>
        </p:nvSpPr>
        <p:spPr>
          <a:xfrm>
            <a:off x="4658406" y="255654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34723F-8AF0-0E4A-ADAF-29FFD301269B}"/>
                  </a:ext>
                </a:extLst>
              </p:cNvPr>
              <p:cNvSpPr/>
              <p:nvPr/>
            </p:nvSpPr>
            <p:spPr>
              <a:xfrm>
                <a:off x="5313238" y="5063279"/>
                <a:ext cx="2925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34723F-8AF0-0E4A-ADAF-29FFD3012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38" y="5063279"/>
                <a:ext cx="2925865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D061C-F413-554E-85AD-9DC9991CBFC7}"/>
                  </a:ext>
                </a:extLst>
              </p:cNvPr>
              <p:cNvSpPr txBox="1"/>
              <p:nvPr/>
            </p:nvSpPr>
            <p:spPr>
              <a:xfrm>
                <a:off x="1252880" y="5634968"/>
                <a:ext cx="9255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D061C-F413-554E-85AD-9DC9991C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80" y="5634968"/>
                <a:ext cx="925510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48A47-1894-6B45-B479-474C8177AA5A}"/>
                  </a:ext>
                </a:extLst>
              </p:cNvPr>
              <p:cNvSpPr/>
              <p:nvPr/>
            </p:nvSpPr>
            <p:spPr>
              <a:xfrm>
                <a:off x="5313238" y="5751268"/>
                <a:ext cx="2897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48A47-1894-6B45-B479-474C8177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38" y="5751268"/>
                <a:ext cx="2897524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97D8DF1-ACBC-4C42-8D17-3002F502DCD6}"/>
              </a:ext>
            </a:extLst>
          </p:cNvPr>
          <p:cNvSpPr/>
          <p:nvPr/>
        </p:nvSpPr>
        <p:spPr>
          <a:xfrm>
            <a:off x="1408035" y="2009105"/>
            <a:ext cx="1029283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A</a:t>
            </a:r>
            <a:r>
              <a:rPr lang="en-US" sz="2400" baseline="-25000" dirty="0" err="1">
                <a:solidFill>
                  <a:schemeClr val="tx1"/>
                </a:solidFill>
              </a:rPr>
              <a:t>depot</a:t>
            </a:r>
            <a:endParaRPr lang="en-US" sz="3600" baseline="-25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D1A23-0D45-394D-9FCF-9D3FEDEC241C}"/>
              </a:ext>
            </a:extLst>
          </p:cNvPr>
          <p:cNvCxnSpPr>
            <a:cxnSpLocks/>
          </p:cNvCxnSpPr>
          <p:nvPr/>
        </p:nvCxnSpPr>
        <p:spPr>
          <a:xfrm>
            <a:off x="2548010" y="2361283"/>
            <a:ext cx="8123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757D03-22A3-8148-9320-5F15EAE27408}"/>
              </a:ext>
            </a:extLst>
          </p:cNvPr>
          <p:cNvSpPr txBox="1"/>
          <p:nvPr/>
        </p:nvSpPr>
        <p:spPr>
          <a:xfrm>
            <a:off x="2594290" y="1852446"/>
            <a:ext cx="77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F, k</a:t>
            </a:r>
            <a:r>
              <a:rPr lang="en-US" sz="2400" baseline="-250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C0809-C3CF-2945-94AF-06CC15E28ADF}"/>
                  </a:ext>
                </a:extLst>
              </p:cNvPr>
              <p:cNvSpPr txBox="1"/>
              <p:nvPr/>
            </p:nvSpPr>
            <p:spPr>
              <a:xfrm>
                <a:off x="749353" y="4087043"/>
                <a:ext cx="3364511" cy="710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𝑑𝑒𝑝𝑜𝑡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𝑑𝑒𝑝𝑜𝑡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C0809-C3CF-2945-94AF-06CC15E2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53" y="4087043"/>
                <a:ext cx="3364511" cy="710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1FAF8A-2D1F-C749-8E4F-802351918D21}"/>
                  </a:ext>
                </a:extLst>
              </p:cNvPr>
              <p:cNvSpPr txBox="1"/>
              <p:nvPr/>
            </p:nvSpPr>
            <p:spPr>
              <a:xfrm>
                <a:off x="1246356" y="4910911"/>
                <a:ext cx="283340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𝑑𝑒𝑝𝑜𝑡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1FAF8A-2D1F-C749-8E4F-80235191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356" y="4910911"/>
                <a:ext cx="2833403" cy="701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73EE9FA-1E84-E445-9E8E-30BDBC40FF9C}"/>
              </a:ext>
            </a:extLst>
          </p:cNvPr>
          <p:cNvSpPr txBox="1"/>
          <p:nvPr/>
        </p:nvSpPr>
        <p:spPr>
          <a:xfrm>
            <a:off x="2431608" y="369236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absorption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0844D-A768-9640-A857-D290EA69F2B0}"/>
              </a:ext>
            </a:extLst>
          </p:cNvPr>
          <p:cNvSpPr txBox="1"/>
          <p:nvPr/>
        </p:nvSpPr>
        <p:spPr>
          <a:xfrm>
            <a:off x="4234650" y="369236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elimination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57DFF-FBEB-DC42-92DB-190F3C3DC794}"/>
              </a:ext>
            </a:extLst>
          </p:cNvPr>
          <p:cNvSpPr txBox="1"/>
          <p:nvPr/>
        </p:nvSpPr>
        <p:spPr>
          <a:xfrm>
            <a:off x="6243755" y="369236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distribution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D10FF84-26B3-0847-9D8A-CBFF1719E322}"/>
              </a:ext>
            </a:extLst>
          </p:cNvPr>
          <p:cNvSpPr/>
          <p:nvPr/>
        </p:nvSpPr>
        <p:spPr>
          <a:xfrm rot="5400000">
            <a:off x="3005828" y="3288565"/>
            <a:ext cx="258230" cy="1881062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37C3B770-D47E-684F-AB76-7CBF21961E0D}"/>
              </a:ext>
            </a:extLst>
          </p:cNvPr>
          <p:cNvSpPr/>
          <p:nvPr/>
        </p:nvSpPr>
        <p:spPr>
          <a:xfrm rot="5400000">
            <a:off x="4681891" y="3604587"/>
            <a:ext cx="258230" cy="124901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02013AEA-A33A-8D4F-905E-A5C70936BD89}"/>
              </a:ext>
            </a:extLst>
          </p:cNvPr>
          <p:cNvSpPr/>
          <p:nvPr/>
        </p:nvSpPr>
        <p:spPr>
          <a:xfrm rot="5400000">
            <a:off x="6755727" y="2903176"/>
            <a:ext cx="258230" cy="2651839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12E9-F753-F249-B081-C4437389AF58}"/>
              </a:ext>
            </a:extLst>
          </p:cNvPr>
          <p:cNvSpPr txBox="1"/>
          <p:nvPr/>
        </p:nvSpPr>
        <p:spPr>
          <a:xfrm>
            <a:off x="6451897" y="2068621"/>
            <a:ext cx="2851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k</a:t>
            </a:r>
            <a:r>
              <a:rPr lang="en-US" sz="2000" baseline="-25000" dirty="0"/>
              <a:t>a</a:t>
            </a:r>
            <a:r>
              <a:rPr lang="en-US" sz="2000" dirty="0"/>
              <a:t> = absorption rate</a:t>
            </a:r>
          </a:p>
          <a:p>
            <a:pPr algn="l"/>
            <a:r>
              <a:rPr lang="en-US" sz="2000" dirty="0"/>
              <a:t>F = bioavailability [0-1]</a:t>
            </a:r>
          </a:p>
          <a:p>
            <a:pPr algn="l"/>
            <a:r>
              <a:rPr lang="en-US" sz="2000" dirty="0"/>
              <a:t>      fraction of drug  </a:t>
            </a:r>
          </a:p>
          <a:p>
            <a:pPr algn="l"/>
            <a:r>
              <a:rPr lang="en-US" sz="2000" dirty="0"/>
              <a:t>      absorbed</a:t>
            </a:r>
          </a:p>
        </p:txBody>
      </p:sp>
    </p:spTree>
    <p:extLst>
      <p:ext uri="{BB962C8B-B14F-4D97-AF65-F5344CB8AC3E}">
        <p14:creationId xmlns:p14="http://schemas.microsoft.com/office/powerpoint/2010/main" val="10467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16" grpId="0"/>
      <p:bldP spid="17" grpId="0"/>
      <p:bldP spid="18" grpId="0"/>
      <p:bldP spid="19" grpId="0"/>
      <p:bldP spid="20" grpId="0"/>
      <p:bldP spid="29" grpId="0"/>
      <p:bldP spid="30" grpId="0"/>
      <p:bldP spid="32" grpId="0" animBg="1"/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F970-4865-9F4B-9FBC-B37F82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– extended release prolongs exposure and can improve safety (reduce peak-trough ratio)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4AE96-AB84-7D4B-8D78-026BFBF33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1943101"/>
            <a:ext cx="7772400" cy="3886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626FA-9A2E-B14C-BE8B-781D3ACE4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89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F013-922F-9545-8B4E-8C7C445AFBFC}"/>
              </a:ext>
            </a:extLst>
          </p:cNvPr>
          <p:cNvSpPr txBox="1"/>
          <p:nvPr/>
        </p:nvSpPr>
        <p:spPr>
          <a:xfrm>
            <a:off x="7469845" y="3874861"/>
            <a:ext cx="1657826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k</a:t>
            </a:r>
            <a:r>
              <a:rPr lang="en-US" sz="2400" baseline="-25000" dirty="0">
                <a:solidFill>
                  <a:srgbClr val="033BF9"/>
                </a:solidFill>
              </a:rPr>
              <a:t>a</a:t>
            </a:r>
            <a:r>
              <a:rPr lang="en-US" sz="2400" dirty="0">
                <a:solidFill>
                  <a:srgbClr val="033BF9"/>
                </a:solidFill>
              </a:rPr>
              <a:t> = 0.03/h</a:t>
            </a:r>
          </a:p>
          <a:p>
            <a:pPr algn="l"/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a</a:t>
            </a:r>
            <a:r>
              <a:rPr lang="en-US" sz="2400" dirty="0"/>
              <a:t> = 0.3/h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B52043-2B30-734C-861D-C95DED50500D}"/>
              </a:ext>
            </a:extLst>
          </p:cNvPr>
          <p:cNvCxnSpPr/>
          <p:nvPr/>
        </p:nvCxnSpPr>
        <p:spPr>
          <a:xfrm>
            <a:off x="800100" y="4180114"/>
            <a:ext cx="666974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5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5EE1D1-93B1-4C41-8645-842EC1445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Pharmacokinetics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7C12617-BCF2-204F-9A86-4D227A79C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642B-BF03-9446-811B-7C5F72DA0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48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5698-2397-1342-B280-AF8621BF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absorption models can be developed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61DCF-7003-084B-AE56-B1D73D9A9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90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75266-0797-734B-B373-D2FA8E20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79495"/>
            <a:ext cx="7134896" cy="44676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75B1F2-BB3C-1F4C-A7C4-72B7C908B847}"/>
              </a:ext>
            </a:extLst>
          </p:cNvPr>
          <p:cNvSpPr/>
          <p:nvPr/>
        </p:nvSpPr>
        <p:spPr>
          <a:xfrm>
            <a:off x="2286000" y="6154411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/>
              <a:t>Abuhelwa</a:t>
            </a:r>
            <a:r>
              <a:rPr lang="en-US" sz="1100" dirty="0"/>
              <a:t>, Ahmad Y., et al. "Food, gastrointestinal pH, and models of oral drug absorption." European Journal of Pharmaceutics and Biopharmaceutics 112 (2017): 234-248.</a:t>
            </a:r>
          </a:p>
        </p:txBody>
      </p:sp>
    </p:spTree>
    <p:extLst>
      <p:ext uri="{BB962C8B-B14F-4D97-AF65-F5344CB8AC3E}">
        <p14:creationId xmlns:p14="http://schemas.microsoft.com/office/powerpoint/2010/main" val="3596810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BC87-B3E0-1D4F-9E89-F3428D0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62A3-9DD1-6D41-85F6-CA679583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expect changing the rate of absorption(ka) to affect the average drug concentration at steady state?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changing the bioavailability affect the average drug concentration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F3C2-CB99-4D44-A0EF-543A9E2172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91624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average concentration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92</a:t>
            </a:fld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607F6-9D46-8B41-8337-056EFADA6493}"/>
              </a:ext>
            </a:extLst>
          </p:cNvPr>
          <p:cNvSpPr txBox="1"/>
          <p:nvPr/>
        </p:nvSpPr>
        <p:spPr>
          <a:xfrm>
            <a:off x="3210387" y="1480024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/>
              <p:nvPr/>
            </p:nvSpPr>
            <p:spPr>
              <a:xfrm>
                <a:off x="3210387" y="1946084"/>
                <a:ext cx="3775585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sz="2000" dirty="0" err="1"/>
                  <a:t>·Dose</a:t>
                </a:r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1946084"/>
                <a:ext cx="3775585" cy="523733"/>
              </a:xfrm>
              <a:prstGeom prst="rect">
                <a:avLst/>
              </a:prstGeom>
              <a:blipFill>
                <a:blip r:embed="rId2"/>
                <a:stretch>
                  <a:fillRect l="-17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23B237-C4AD-3B48-8349-B1C29A62BE87}"/>
              </a:ext>
            </a:extLst>
          </p:cNvPr>
          <p:cNvSpPr txBox="1"/>
          <p:nvPr/>
        </p:nvSpPr>
        <p:spPr>
          <a:xfrm>
            <a:off x="3210387" y="2464395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clearance is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/>
              <p:nvPr/>
            </p:nvSpPr>
            <p:spPr>
              <a:xfrm>
                <a:off x="3210387" y="2995950"/>
                <a:ext cx="3756349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·Dose</a:t>
                </a:r>
                <a:r>
                  <a:rPr lang="en-US" sz="2000" dirty="0"/>
                  <a:t>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2995950"/>
                <a:ext cx="3756349" cy="523733"/>
              </a:xfrm>
              <a:prstGeom prst="rect">
                <a:avLst/>
              </a:prstGeom>
              <a:blipFill>
                <a:blip r:embed="rId3"/>
                <a:stretch>
                  <a:fillRect l="-178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/>
              <p:nvPr/>
            </p:nvSpPr>
            <p:spPr>
              <a:xfrm>
                <a:off x="3210387" y="3476174"/>
                <a:ext cx="2860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·Dose</a:t>
                </a:r>
                <a:r>
                  <a:rPr lang="en-US" sz="2000" dirty="0"/>
                  <a:t>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3476174"/>
                <a:ext cx="2860591" cy="400110"/>
              </a:xfrm>
              <a:prstGeom prst="rect">
                <a:avLst/>
              </a:prstGeom>
              <a:blipFill>
                <a:blip r:embed="rId4"/>
                <a:stretch>
                  <a:fillRect l="-2345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/>
              <p:nvPr/>
            </p:nvSpPr>
            <p:spPr>
              <a:xfrm>
                <a:off x="3210387" y="3934171"/>
                <a:ext cx="2763770" cy="71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3934171"/>
                <a:ext cx="2763770" cy="71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0CF3CAF-20EC-7541-A745-42D32D8F5971}"/>
              </a:ext>
            </a:extLst>
          </p:cNvPr>
          <p:cNvSpPr txBox="1"/>
          <p:nvPr/>
        </p:nvSpPr>
        <p:spPr>
          <a:xfrm>
            <a:off x="800100" y="6195661"/>
            <a:ext cx="74061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i="1" dirty="0"/>
              <a:t>Formula doesn’t depend on absorption, but it does depend on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/>
              <p:nvPr/>
            </p:nvSpPr>
            <p:spPr>
              <a:xfrm>
                <a:off x="3052212" y="4993241"/>
                <a:ext cx="3837461" cy="7146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𝒂𝒗𝒈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=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</m:sSub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 =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𝐃𝐨𝐬𝐞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𝐂𝐋</m:t>
                        </m:r>
                        <m:r>
                          <a:rPr 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2" y="4993241"/>
                <a:ext cx="3837461" cy="714683"/>
              </a:xfrm>
              <a:prstGeom prst="rect">
                <a:avLst/>
              </a:prstGeom>
              <a:blipFill>
                <a:blip r:embed="rId6"/>
                <a:stretch>
                  <a:fillRect b="-25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461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ED9-10A7-8E4A-AE20-27EC4F6A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CB5CF-7325-FE40-A20A-BC82A7B0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drugs are given by alternative routes to intravenous (e.g. oral, subcutaneous, etc.), they must be absorbed before entering blood stream.</a:t>
            </a:r>
          </a:p>
          <a:p>
            <a:r>
              <a:rPr lang="en-US" dirty="0"/>
              <a:t>Some of the drug may be lost before entering the blood.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1BD20-691B-DE4C-BD71-EF213ED13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349118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FE73-6BC9-9B42-A838-07436C23D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Allometric 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527-5A78-6D4B-9C25-BF20DA5CE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Effect of body size on PK parameters</a:t>
            </a:r>
          </a:p>
        </p:txBody>
      </p:sp>
    </p:spTree>
    <p:extLst>
      <p:ext uri="{BB962C8B-B14F-4D97-AF65-F5344CB8AC3E}">
        <p14:creationId xmlns:p14="http://schemas.microsoft.com/office/powerpoint/2010/main" val="22128520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45B70C-1AEB-854B-B19E-E7F1AC57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Often, we want to predict PK in humans from animal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C49E0-FE7B-2746-8BFC-FE65D8C2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2" y="2740941"/>
            <a:ext cx="5284695" cy="38148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B08E02-C34F-F549-B473-D33C739CE9D4}"/>
              </a:ext>
            </a:extLst>
          </p:cNvPr>
          <p:cNvSpPr/>
          <p:nvPr/>
        </p:nvSpPr>
        <p:spPr>
          <a:xfrm>
            <a:off x="6636123" y="5305451"/>
            <a:ext cx="2507877" cy="12772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Moore,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Brioni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R., et al. "Pharmacokinetics, pharmacodynamics, and allometric scaling of chloroquine in a murine malaria model."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Antimicrobial agents and chemotherapy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 55.8 (2011): 3899-3907.    Pictures from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wikipedia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36ABBD-AFC6-F44B-B05F-DEFF32F2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531" y="3913968"/>
            <a:ext cx="1711390" cy="9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AC119-77E9-0F4F-ABD4-4FA72F5E1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6476" y="2880792"/>
            <a:ext cx="2037872" cy="1255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8C2B4-AB38-5D40-A49F-2B2131F02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494" y="1666347"/>
            <a:ext cx="1358900" cy="169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4DDB26-9A65-2A43-88EC-D5E14CC3C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44" b="97279" l="10000" r="90000">
                        <a14:foregroundMark x1="41818" y1="14286" x2="64545" y2="9524"/>
                        <a14:foregroundMark x1="64545" y1="9524" x2="44091" y2="14286"/>
                        <a14:foregroundMark x1="26818" y1="90476" x2="50455" y2="94558"/>
                        <a14:foregroundMark x1="50455" y1="94558" x2="73182" y2="92517"/>
                        <a14:foregroundMark x1="73182" y1="92517" x2="87273" y2="82313"/>
                        <a14:foregroundMark x1="30000" y1="94558" x2="75909" y2="97279"/>
                        <a14:foregroundMark x1="75909" y1="97279" x2="82273" y2="96599"/>
                        <a14:foregroundMark x1="32273" y1="17687" x2="35000" y2="18367"/>
                        <a14:foregroundMark x1="35000" y1="18367" x2="56364" y2="8844"/>
                        <a14:foregroundMark x1="56364" y1="8844" x2="36818" y2="11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7393" y="1417320"/>
            <a:ext cx="2131324" cy="1414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DF11F7-1A01-4A49-951B-239029AD6F0B}"/>
              </a:ext>
            </a:extLst>
          </p:cNvPr>
          <p:cNvSpPr txBox="1"/>
          <p:nvPr/>
        </p:nvSpPr>
        <p:spPr>
          <a:xfrm rot="20002242">
            <a:off x="2401944" y="4533560"/>
            <a:ext cx="423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Slope of line ~ ¾ in log-space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4B267-79D0-A54E-8411-AFBECB2C4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9548" y="878223"/>
            <a:ext cx="3172786" cy="44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07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278-1FF6-4344-B0EB-B7D7FFCB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biological processes scale with body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BF49-4FDA-B142-B268-FA92F175B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weight of lifeforms spans 21 orders of magnitude:</a:t>
            </a:r>
          </a:p>
          <a:p>
            <a:pPr lvl="1"/>
            <a:r>
              <a:rPr lang="en-US" dirty="0"/>
              <a:t>Smallest microbe ~ 10</a:t>
            </a:r>
            <a:r>
              <a:rPr lang="en-US" baseline="30000" dirty="0"/>
              <a:t>-13</a:t>
            </a:r>
            <a:r>
              <a:rPr lang="en-US" dirty="0"/>
              <a:t> grams</a:t>
            </a:r>
          </a:p>
          <a:p>
            <a:pPr lvl="1"/>
            <a:r>
              <a:rPr lang="en-US" dirty="0"/>
              <a:t>Largest whales     ~ 10</a:t>
            </a:r>
            <a:r>
              <a:rPr lang="en-US" baseline="30000" dirty="0"/>
              <a:t>8</a:t>
            </a:r>
            <a:r>
              <a:rPr lang="en-US" dirty="0"/>
              <a:t>  grams</a:t>
            </a:r>
          </a:p>
          <a:p>
            <a:r>
              <a:rPr lang="en-US" dirty="0"/>
              <a:t>Many fundamental biological processes scale with weight (WT) in a surprisingly simple way.</a:t>
            </a:r>
          </a:p>
          <a:p>
            <a:pPr lvl="1"/>
            <a:r>
              <a:rPr lang="en-US" dirty="0"/>
              <a:t>Volume              ~ WT</a:t>
            </a:r>
          </a:p>
          <a:p>
            <a:pPr lvl="1"/>
            <a:r>
              <a:rPr lang="en-US" dirty="0"/>
              <a:t>Metabolic Rate  ~ WT</a:t>
            </a:r>
            <a:r>
              <a:rPr lang="en-US" baseline="30000" dirty="0"/>
              <a:t>3/4</a:t>
            </a:r>
          </a:p>
          <a:p>
            <a:pPr lvl="1"/>
            <a:r>
              <a:rPr lang="en-US" dirty="0"/>
              <a:t>Lifespan            ~ WT</a:t>
            </a:r>
            <a:r>
              <a:rPr lang="en-US" baseline="30000" dirty="0"/>
              <a:t>1/4</a:t>
            </a:r>
            <a:endParaRPr lang="en-US" dirty="0"/>
          </a:p>
          <a:p>
            <a:pPr lvl="1"/>
            <a:r>
              <a:rPr lang="en-US" dirty="0"/>
              <a:t>Heart rate          ~ WT</a:t>
            </a:r>
            <a:r>
              <a:rPr lang="en-US" baseline="30000" dirty="0"/>
              <a:t>-1/4</a:t>
            </a:r>
            <a:endParaRPr lang="en-US" dirty="0"/>
          </a:p>
          <a:p>
            <a:pPr lvl="1"/>
            <a:r>
              <a:rPr lang="en-US" dirty="0"/>
              <a:t>Length of aorta  ~ WT</a:t>
            </a:r>
            <a:r>
              <a:rPr lang="en-US" baseline="30000" dirty="0"/>
              <a:t>1/4</a:t>
            </a:r>
          </a:p>
          <a:p>
            <a:pPr lvl="1"/>
            <a:r>
              <a:rPr lang="en-US" dirty="0"/>
              <a:t>Height of tree     ~ WT</a:t>
            </a:r>
            <a:r>
              <a:rPr lang="en-US" baseline="30000" dirty="0"/>
              <a:t>1/4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53C96-0B6D-0649-BF5B-94D34CCD86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96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D81D4-88FC-7A4D-A9A9-2A0E0D6C1A74}"/>
              </a:ext>
            </a:extLst>
          </p:cNvPr>
          <p:cNvSpPr/>
          <p:nvPr/>
        </p:nvSpPr>
        <p:spPr>
          <a:xfrm>
            <a:off x="578223" y="5593556"/>
            <a:ext cx="81758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West, Geoffrey B., and James H. Brown. "The origin of allometric scaling laws in biology from genomes to ecosystems: towards a quantitative unifying theory of biological structure and organization."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experimental biology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208.9 (2005): 1575-1592.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01B66-3A50-7448-A77C-7891C2FC654E}"/>
              </a:ext>
            </a:extLst>
          </p:cNvPr>
          <p:cNvSpPr txBox="1"/>
          <p:nvPr/>
        </p:nvSpPr>
        <p:spPr>
          <a:xfrm>
            <a:off x="4371984" y="3634383"/>
            <a:ext cx="4538350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Total number of heart beats before death is independent of weight:</a:t>
            </a:r>
          </a:p>
          <a:p>
            <a:r>
              <a:rPr lang="en-US" dirty="0"/>
              <a:t>      (Heart rate)·(Lifespan) = WT</a:t>
            </a:r>
            <a:r>
              <a:rPr lang="en-US" baseline="30000" dirty="0"/>
              <a:t>0</a:t>
            </a:r>
          </a:p>
          <a:p>
            <a:endParaRPr lang="en-US" baseline="30000" dirty="0"/>
          </a:p>
          <a:p>
            <a:r>
              <a:rPr lang="en-US" dirty="0"/>
              <a:t>Mammals get about 1 billion heart beats in their lifetime (from hamster to elephant)</a:t>
            </a:r>
          </a:p>
        </p:txBody>
      </p:sp>
    </p:spTree>
    <p:extLst>
      <p:ext uri="{BB962C8B-B14F-4D97-AF65-F5344CB8AC3E}">
        <p14:creationId xmlns:p14="http://schemas.microsoft.com/office/powerpoint/2010/main" val="36124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14FD-B9A7-8640-936F-7F751682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rate ~ WT</a:t>
            </a:r>
            <a:r>
              <a:rPr lang="en-US" baseline="30000" dirty="0"/>
              <a:t>3/4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F80-02FC-D24B-8BAD-ABBD93B31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97</a:t>
            </a:fld>
            <a:endParaRPr lang="uk-U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F5B2F0-0993-0647-9D78-1D5F87FCA24D}"/>
              </a:ext>
            </a:extLst>
          </p:cNvPr>
          <p:cNvGrpSpPr/>
          <p:nvPr/>
        </p:nvGrpSpPr>
        <p:grpSpPr>
          <a:xfrm>
            <a:off x="187674" y="1134183"/>
            <a:ext cx="8848164" cy="5559926"/>
            <a:chOff x="147918" y="1359467"/>
            <a:chExt cx="8848164" cy="55599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76FBA7-66DF-9D48-BEA0-598DC325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18" y="1359467"/>
              <a:ext cx="8310282" cy="54985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F81A24-521E-0045-8188-464ED7374750}"/>
                </a:ext>
              </a:extLst>
            </p:cNvPr>
            <p:cNvSpPr txBox="1"/>
            <p:nvPr/>
          </p:nvSpPr>
          <p:spPr>
            <a:xfrm rot="19837255">
              <a:off x="3756439" y="3423452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2984F"/>
                  </a:solidFill>
                </a:rPr>
                <a:t>Cells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6E33B-3220-4B44-8B36-97CC49D52F8B}"/>
                </a:ext>
              </a:extLst>
            </p:cNvPr>
            <p:cNvSpPr/>
            <p:nvPr/>
          </p:nvSpPr>
          <p:spPr>
            <a:xfrm>
              <a:off x="6548718" y="2581835"/>
              <a:ext cx="658906" cy="17371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A662ED-3FA4-164C-A0C6-2E259D0B8F45}"/>
                </a:ext>
              </a:extLst>
            </p:cNvPr>
            <p:cNvSpPr txBox="1"/>
            <p:nvPr/>
          </p:nvSpPr>
          <p:spPr>
            <a:xfrm>
              <a:off x="6969545" y="2319587"/>
              <a:ext cx="10951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293F84"/>
                  </a:solidFill>
                </a:rPr>
                <a:t>Elephant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03D002-88E0-7548-A1E5-73609BF25961}"/>
                </a:ext>
              </a:extLst>
            </p:cNvPr>
            <p:cNvSpPr/>
            <p:nvPr/>
          </p:nvSpPr>
          <p:spPr>
            <a:xfrm>
              <a:off x="7355990" y="2005980"/>
              <a:ext cx="618116" cy="313607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B45994-2367-B748-8EAD-698B22D448A4}"/>
                </a:ext>
              </a:extLst>
            </p:cNvPr>
            <p:cNvSpPr/>
            <p:nvPr/>
          </p:nvSpPr>
          <p:spPr>
            <a:xfrm>
              <a:off x="5558544" y="2128969"/>
              <a:ext cx="618116" cy="313607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B527A7-F2E1-614B-86BC-6C4AEDAEC9D0}"/>
                </a:ext>
              </a:extLst>
            </p:cNvPr>
            <p:cNvSpPr/>
            <p:nvPr/>
          </p:nvSpPr>
          <p:spPr>
            <a:xfrm>
              <a:off x="1089212" y="4464424"/>
              <a:ext cx="3630706" cy="1694329"/>
            </a:xfrm>
            <a:custGeom>
              <a:avLst/>
              <a:gdLst>
                <a:gd name="connsiteX0" fmla="*/ 2770094 w 3630706"/>
                <a:gd name="connsiteY0" fmla="*/ 0 h 1694329"/>
                <a:gd name="connsiteX1" fmla="*/ 1264023 w 3630706"/>
                <a:gd name="connsiteY1" fmla="*/ 712694 h 1694329"/>
                <a:gd name="connsiteX2" fmla="*/ 0 w 3630706"/>
                <a:gd name="connsiteY2" fmla="*/ 1532964 h 1694329"/>
                <a:gd name="connsiteX3" fmla="*/ 215153 w 3630706"/>
                <a:gd name="connsiteY3" fmla="*/ 1694329 h 1694329"/>
                <a:gd name="connsiteX4" fmla="*/ 3630706 w 3630706"/>
                <a:gd name="connsiteY4" fmla="*/ 1250576 h 1694329"/>
                <a:gd name="connsiteX5" fmla="*/ 2770094 w 3630706"/>
                <a:gd name="connsiteY5" fmla="*/ 0 h 169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0706" h="1694329">
                  <a:moveTo>
                    <a:pt x="2770094" y="0"/>
                  </a:moveTo>
                  <a:lnTo>
                    <a:pt x="1264023" y="712694"/>
                  </a:lnTo>
                  <a:lnTo>
                    <a:pt x="0" y="1532964"/>
                  </a:lnTo>
                  <a:lnTo>
                    <a:pt x="215153" y="1694329"/>
                  </a:lnTo>
                  <a:lnTo>
                    <a:pt x="3630706" y="1250576"/>
                  </a:lnTo>
                  <a:lnTo>
                    <a:pt x="277009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C6EA4-A091-8D44-808A-0F42ABA0E717}"/>
                </a:ext>
              </a:extLst>
            </p:cNvPr>
            <p:cNvSpPr txBox="1"/>
            <p:nvPr/>
          </p:nvSpPr>
          <p:spPr>
            <a:xfrm>
              <a:off x="2002333" y="5387303"/>
              <a:ext cx="194957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DF7142"/>
                  </a:solidFill>
                </a:rPr>
                <a:t>Mitochondria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4289B-5AEE-8841-AAEB-306B94E00C7E}"/>
                </a:ext>
              </a:extLst>
            </p:cNvPr>
            <p:cNvSpPr txBox="1"/>
            <p:nvPr/>
          </p:nvSpPr>
          <p:spPr>
            <a:xfrm>
              <a:off x="5558544" y="3035828"/>
              <a:ext cx="8386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293F84"/>
                  </a:solidFill>
                </a:rPr>
                <a:t>Shrew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4CAA35-AD04-2549-B248-6EA1D53D97E6}"/>
                </a:ext>
              </a:extLst>
            </p:cNvPr>
            <p:cNvCxnSpPr/>
            <p:nvPr/>
          </p:nvCxnSpPr>
          <p:spPr>
            <a:xfrm flipV="1">
              <a:off x="7396331" y="2032874"/>
              <a:ext cx="0" cy="3364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4C74EA-3BA6-2D44-BFDD-5AD6457B830C}"/>
                </a:ext>
              </a:extLst>
            </p:cNvPr>
            <p:cNvCxnSpPr/>
            <p:nvPr/>
          </p:nvCxnSpPr>
          <p:spPr>
            <a:xfrm flipV="1">
              <a:off x="2595731" y="5018121"/>
              <a:ext cx="0" cy="3364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C86B34-21D2-0C4A-8D7A-9ADA4E7C4337}"/>
                </a:ext>
              </a:extLst>
            </p:cNvPr>
            <p:cNvSpPr/>
            <p:nvPr/>
          </p:nvSpPr>
          <p:spPr>
            <a:xfrm>
              <a:off x="4961966" y="5159208"/>
              <a:ext cx="40341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22222"/>
                  </a:solidFill>
                  <a:latin typeface="Arial" panose="020B0604020202020204" pitchFamily="34" charset="0"/>
                </a:rPr>
                <a:t>West, Geoffrey B., and James H. Brown. "The origin of allometric scaling laws in biology from genomes to ecosystems: towards a quantitative unifying theory of biological structure and organization." </a:t>
              </a:r>
              <a:r>
                <a:rPr lang="en-US" sz="12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Journal of experimental biology</a:t>
              </a:r>
              <a:r>
                <a:rPr lang="en-US" sz="1200" dirty="0">
                  <a:solidFill>
                    <a:srgbClr val="222222"/>
                  </a:solidFill>
                  <a:latin typeface="Arial" panose="020B0604020202020204" pitchFamily="34" charset="0"/>
                </a:rPr>
                <a:t> 208.9 (2005): 1575-1592.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B3B24-C863-6A4A-8378-EF549EDE6E67}"/>
                </a:ext>
              </a:extLst>
            </p:cNvPr>
            <p:cNvSpPr txBox="1"/>
            <p:nvPr/>
          </p:nvSpPr>
          <p:spPr>
            <a:xfrm>
              <a:off x="3797274" y="6550061"/>
              <a:ext cx="15933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/>
                <a:t>log (weight)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2FF92E-947E-544F-8F55-D39CAECCB5EB}"/>
                </a:ext>
              </a:extLst>
            </p:cNvPr>
            <p:cNvSpPr txBox="1"/>
            <p:nvPr/>
          </p:nvSpPr>
          <p:spPr>
            <a:xfrm rot="16200000">
              <a:off x="-1123927" y="3501382"/>
              <a:ext cx="29463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/>
                <a:t>log (metabolic power)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FBD3542-C8A7-D643-8851-012414C57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496" y="2790692"/>
              <a:ext cx="0" cy="2720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91D40E6-B71E-A649-AF9F-253B4F7B7E9F}"/>
                </a:ext>
              </a:extLst>
            </p:cNvPr>
            <p:cNvSpPr/>
            <p:nvPr/>
          </p:nvSpPr>
          <p:spPr>
            <a:xfrm>
              <a:off x="5689600" y="2319867"/>
              <a:ext cx="279400" cy="389466"/>
            </a:xfrm>
            <a:custGeom>
              <a:avLst/>
              <a:gdLst>
                <a:gd name="connsiteX0" fmla="*/ 279400 w 279400"/>
                <a:gd name="connsiteY0" fmla="*/ 42333 h 389466"/>
                <a:gd name="connsiteX1" fmla="*/ 245533 w 279400"/>
                <a:gd name="connsiteY1" fmla="*/ 389466 h 389466"/>
                <a:gd name="connsiteX2" fmla="*/ 0 w 279400"/>
                <a:gd name="connsiteY2" fmla="*/ 355600 h 389466"/>
                <a:gd name="connsiteX3" fmla="*/ 127000 w 279400"/>
                <a:gd name="connsiteY3" fmla="*/ 0 h 389466"/>
                <a:gd name="connsiteX4" fmla="*/ 279400 w 279400"/>
                <a:gd name="connsiteY4" fmla="*/ 42333 h 38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389466">
                  <a:moveTo>
                    <a:pt x="279400" y="42333"/>
                  </a:moveTo>
                  <a:lnTo>
                    <a:pt x="245533" y="389466"/>
                  </a:lnTo>
                  <a:lnTo>
                    <a:pt x="0" y="355600"/>
                  </a:lnTo>
                  <a:lnTo>
                    <a:pt x="127000" y="0"/>
                  </a:lnTo>
                  <a:lnTo>
                    <a:pt x="279400" y="42333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CBD0FD-BE51-0A4A-9279-89D8A52D7687}"/>
                </a:ext>
              </a:extLst>
            </p:cNvPr>
            <p:cNvSpPr/>
            <p:nvPr/>
          </p:nvSpPr>
          <p:spPr>
            <a:xfrm>
              <a:off x="1079283" y="4890052"/>
              <a:ext cx="668385" cy="269156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D1E8E7-CED7-9146-B1AF-1FBA4E1ED57C}"/>
                </a:ext>
              </a:extLst>
            </p:cNvPr>
            <p:cNvSpPr/>
            <p:nvPr/>
          </p:nvSpPr>
          <p:spPr>
            <a:xfrm>
              <a:off x="1685299" y="4961419"/>
              <a:ext cx="170006" cy="336479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734EE6-D6AE-1645-B20F-A9060960F155}"/>
                </a:ext>
              </a:extLst>
            </p:cNvPr>
            <p:cNvSpPr/>
            <p:nvPr/>
          </p:nvSpPr>
          <p:spPr>
            <a:xfrm>
              <a:off x="1062446" y="5422744"/>
              <a:ext cx="289275" cy="166702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33B9BE-6F47-984D-932D-D87907DBB479}"/>
                </a:ext>
              </a:extLst>
            </p:cNvPr>
            <p:cNvSpPr txBox="1"/>
            <p:nvPr/>
          </p:nvSpPr>
          <p:spPr>
            <a:xfrm rot="19992418">
              <a:off x="5513785" y="1902376"/>
              <a:ext cx="15199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293F84"/>
                  </a:solidFill>
                </a:rPr>
                <a:t>Mammals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9C2928-A88F-9C48-AB11-3D94A5FA3385}"/>
              </a:ext>
            </a:extLst>
          </p:cNvPr>
          <p:cNvSpPr txBox="1"/>
          <p:nvPr/>
        </p:nvSpPr>
        <p:spPr>
          <a:xfrm rot="19909938">
            <a:off x="7354065" y="107937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slope = 3/4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5DE1-12E8-CC4B-8EEF-C0ADF7628363}"/>
              </a:ext>
            </a:extLst>
          </p:cNvPr>
          <p:cNvSpPr txBox="1"/>
          <p:nvPr/>
        </p:nvSpPr>
        <p:spPr>
          <a:xfrm rot="19909938">
            <a:off x="4430333" y="342584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slope = 3/4</a:t>
            </a:r>
          </a:p>
        </p:txBody>
      </p:sp>
    </p:spTree>
    <p:extLst>
      <p:ext uri="{BB962C8B-B14F-4D97-AF65-F5344CB8AC3E}">
        <p14:creationId xmlns:p14="http://schemas.microsoft.com/office/powerpoint/2010/main" val="4134272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A9B-B947-624D-86B6-0CB92AC9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43047" cy="960120"/>
          </a:xfrm>
        </p:spPr>
        <p:txBody>
          <a:bodyPr>
            <a:normAutofit/>
          </a:bodyPr>
          <a:lstStyle/>
          <a:p>
            <a:r>
              <a:rPr lang="en-US" dirty="0"/>
              <a:t>The reason for metabolism ~ WT</a:t>
            </a:r>
            <a:r>
              <a:rPr lang="en-US" baseline="30000" dirty="0"/>
              <a:t>3/4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to maximize surface area (SA)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38AF-23FD-4D49-9BE7-A75F2F74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maximizes surface area (SA), in order to maximize nutrient absorption and metabolism.</a:t>
            </a:r>
          </a:p>
          <a:p>
            <a:r>
              <a:rPr lang="en-US" dirty="0"/>
              <a:t>For standard geometries (cube, sphere), surface area relates to length (L), volume (V), and weight (WT) by: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r>
              <a:rPr lang="en-US" dirty="0"/>
              <a:t> (because volume is proportional to weight)</a:t>
            </a:r>
          </a:p>
          <a:p>
            <a:r>
              <a:rPr lang="en-US" dirty="0"/>
              <a:t>Because evolution pushes life to maximize surface area and a little more area can be obtained using the “fractal dimension”  The maximum possible exponent is ¾.</a:t>
            </a:r>
          </a:p>
          <a:p>
            <a:r>
              <a:rPr lang="en-US" dirty="0"/>
              <a:t>Therefore, SA ~ WT</a:t>
            </a:r>
            <a:r>
              <a:rPr lang="en-US" baseline="30000" dirty="0"/>
              <a:t>3/4 </a:t>
            </a:r>
            <a:r>
              <a:rPr lang="en-US" dirty="0"/>
              <a:t>&gt; WT</a:t>
            </a:r>
            <a:r>
              <a:rPr lang="en-US" baseline="30000" dirty="0"/>
              <a:t>2/3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E9971-644B-8147-B4AB-F2AACAC13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84868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A3D8-1D37-E84F-A166-F6CCC015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>
            <a:normAutofit/>
          </a:bodyPr>
          <a:lstStyle/>
          <a:p>
            <a:r>
              <a:rPr lang="en-US" dirty="0"/>
              <a:t>Blood vessels follow fractal patterns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9AEEF-58F3-0940-A628-153AA55B7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99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ED2C-4435-C64D-89F3-941C73D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0" y="1926066"/>
            <a:ext cx="4010845" cy="324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47980-982F-C64C-AB17-E332031E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96" y="1687606"/>
            <a:ext cx="3627904" cy="34827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6385FB-36CF-4248-B254-FFB94C9E4BB5}"/>
              </a:ext>
            </a:extLst>
          </p:cNvPr>
          <p:cNvSpPr/>
          <p:nvPr/>
        </p:nvSpPr>
        <p:spPr>
          <a:xfrm>
            <a:off x="4723021" y="529113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https://dejavouz.wordpress.com/reflections/tree2/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D0069-5310-6F44-8D34-4BCC38E1872E}"/>
              </a:ext>
            </a:extLst>
          </p:cNvPr>
          <p:cNvSpPr/>
          <p:nvPr/>
        </p:nvSpPr>
        <p:spPr>
          <a:xfrm>
            <a:off x="302860" y="5254377"/>
            <a:ext cx="401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https://blogs.uoregon.edu/artofnature/2013/12/03/fractal-of-the-week-blood-vessels/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2E7C8-EABA-B746-9104-1DA008DC177C}"/>
              </a:ext>
            </a:extLst>
          </p:cNvPr>
          <p:cNvSpPr txBox="1"/>
          <p:nvPr/>
        </p:nvSpPr>
        <p:spPr>
          <a:xfrm>
            <a:off x="-30181" y="5856134"/>
            <a:ext cx="906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What is the optimal fractal dimensions to maximize surface area?</a:t>
            </a:r>
          </a:p>
        </p:txBody>
      </p:sp>
    </p:spTree>
    <p:extLst>
      <p:ext uri="{BB962C8B-B14F-4D97-AF65-F5344CB8AC3E}">
        <p14:creationId xmlns:p14="http://schemas.microsoft.com/office/powerpoint/2010/main" val="163492306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28575"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83A9796A-141B-BC49-8CB8-5DBA100D99F7}" vid="{A4AD868E-53A6-5446-8D99-619384AB0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56738</TotalTime>
  <Words>4997</Words>
  <Application>Microsoft Macintosh PowerPoint</Application>
  <PresentationFormat>On-screen Show (4:3)</PresentationFormat>
  <Paragraphs>1050</Paragraphs>
  <Slides>117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Arial</vt:lpstr>
      <vt:lpstr>Arial Black</vt:lpstr>
      <vt:lpstr>Calibri</vt:lpstr>
      <vt:lpstr>Cambria Math</vt:lpstr>
      <vt:lpstr>Times New Roman</vt:lpstr>
      <vt:lpstr>Verdana</vt:lpstr>
      <vt:lpstr>Wingdings 3</vt:lpstr>
      <vt:lpstr>Default Theme</vt:lpstr>
      <vt:lpstr>ChemSketch</vt:lpstr>
      <vt:lpstr>Introduction to Pharmacokinetics  Novartis-Academia Hackathon</vt:lpstr>
      <vt:lpstr>Overview</vt:lpstr>
      <vt:lpstr>Acknowledgements (Based on material from)</vt:lpstr>
      <vt:lpstr>Motivation – the importance of finding the right dose of a drug</vt:lpstr>
      <vt:lpstr>The “PKPD” pathway of drug effect</vt:lpstr>
      <vt:lpstr>Measuring PKPD</vt:lpstr>
      <vt:lpstr>Understanding PKPD can help in picking the optimal dose regimen</vt:lpstr>
      <vt:lpstr>Types of Drugs</vt:lpstr>
      <vt:lpstr>Introduction to Pharmacokinetics</vt:lpstr>
      <vt:lpstr>PowerPoint Presentation</vt:lpstr>
      <vt:lpstr>Key process of pharmacokinetics (ADME)</vt:lpstr>
      <vt:lpstr>Volume of Distribution</vt:lpstr>
      <vt:lpstr>Key Lessons</vt:lpstr>
      <vt:lpstr>Definition of dose and concentration</vt:lpstr>
      <vt:lpstr>Volume of distribution example C0 = Dose/V      or      Dose=C0·V</vt:lpstr>
      <vt:lpstr>Volumes for different drugs</vt:lpstr>
      <vt:lpstr>How can chloroquine have a volume of 10,000L, the size of an X?</vt:lpstr>
      <vt:lpstr>Key Lessons</vt:lpstr>
      <vt:lpstr>Pharmacokinetics after single intravenous bolus dose</vt:lpstr>
      <vt:lpstr>Examples of intravenous drugs</vt:lpstr>
      <vt:lpstr>Drug concentration over time</vt:lpstr>
      <vt:lpstr>Drug concentration over time Log scale</vt:lpstr>
      <vt:lpstr>Half-life definition – how long for half of drug to be eliminated</vt:lpstr>
      <vt:lpstr>Half-life example</vt:lpstr>
      <vt:lpstr>The shorter the terminal half-life, the more frequently the drug is dosed</vt:lpstr>
      <vt:lpstr>SEE QUIZ QUESTIONS</vt:lpstr>
      <vt:lpstr>Compartmental Model</vt:lpstr>
      <vt:lpstr>Mathematical introduction to Clearance [L/h]</vt:lpstr>
      <vt:lpstr>Mechanical Analogy </vt:lpstr>
      <vt:lpstr>Mechanical Analogy </vt:lpstr>
      <vt:lpstr>Clearance is the most important PK parameter</vt:lpstr>
      <vt:lpstr>Clearance is helpful in understanding the average concentration at steady state</vt:lpstr>
      <vt:lpstr>Clearance relates to the  Area Under the conc. Curve (AUC_(0-∞))</vt:lpstr>
      <vt:lpstr>Major Sites of Elimination</vt:lpstr>
      <vt:lpstr>Proteins in general are eliminated through lysosomal degradation</vt:lpstr>
      <vt:lpstr>Function of Kidneys</vt:lpstr>
      <vt:lpstr>Phase 1 Metabolism: add small polar groups. Hydroxylation</vt:lpstr>
      <vt:lpstr>Phase 2 Metabolism: add larger polar molecules</vt:lpstr>
      <vt:lpstr>Metabolic Pathways Can Be Complex and Consist of Both Phase 1 and Phase 2 Pathways</vt:lpstr>
      <vt:lpstr>Cytochrome P450 (CYP) metabolizes drug</vt:lpstr>
      <vt:lpstr>Nonlinear pharmacokinetics occurs at “critical concentration” = Ccrit</vt:lpstr>
      <vt:lpstr>If route of elimination saturates, elimination is reduced</vt:lpstr>
      <vt:lpstr>“Derivation” for Ccrit</vt:lpstr>
      <vt:lpstr>Nonlinear pharmacokinetics occurs at “critical concentration” = Ccrit</vt:lpstr>
      <vt:lpstr>SEE QUIZ QUESTIONS</vt:lpstr>
      <vt:lpstr>Key Lessons</vt:lpstr>
      <vt:lpstr>Continuous Dosing: Infusion</vt:lpstr>
      <vt:lpstr>Continuous infusion</vt:lpstr>
      <vt:lpstr>Continuous infusion</vt:lpstr>
      <vt:lpstr>Continuous infusion</vt:lpstr>
      <vt:lpstr>Continuous infusion</vt:lpstr>
      <vt:lpstr>At what time do you reach steady state?</vt:lpstr>
      <vt:lpstr>Key Lesson: Sensitivity </vt:lpstr>
      <vt:lpstr>Repeated Dosing - Bolus</vt:lpstr>
      <vt:lpstr>Repeated dosing</vt:lpstr>
      <vt:lpstr>Recall formula for single bolus dose and amend for dose at another time</vt:lpstr>
      <vt:lpstr>Each dose contributes one “bolus dose” term</vt:lpstr>
      <vt:lpstr>The general formula for N doses</vt:lpstr>
      <vt:lpstr>This formula is a geometric series</vt:lpstr>
      <vt:lpstr>Formulas for Cmax,ss and Cmin,ss</vt:lpstr>
      <vt:lpstr>Formula for Cavg,ss (for linear PK)</vt:lpstr>
      <vt:lpstr>Repeated dosing similar to infusion</vt:lpstr>
      <vt:lpstr>Cool and useful result: AUC0-∞ = AUCτ </vt:lpstr>
      <vt:lpstr>AUC0-∞ = AUCτ  Graphical Demonstration</vt:lpstr>
      <vt:lpstr>AUC0-∞ = AUCτ Mathematical Demonstration</vt:lpstr>
      <vt:lpstr>Key Insights</vt:lpstr>
      <vt:lpstr>SEE QUIZ QUESTIONS</vt:lpstr>
      <vt:lpstr>Distribution</vt:lpstr>
      <vt:lpstr>Distribution</vt:lpstr>
      <vt:lpstr>Factors that can effect distribution</vt:lpstr>
      <vt:lpstr>Profile of a single dose (Linear Space)</vt:lpstr>
      <vt:lpstr>Profile of a single dose (Log Space)</vt:lpstr>
      <vt:lpstr>Compartmental Model formulation</vt:lpstr>
      <vt:lpstr>Finding the analytical solution</vt:lpstr>
      <vt:lpstr>Compartment model and prolife each have 4 parameters</vt:lpstr>
      <vt:lpstr>Elimination from the peripheral compartment not identifiable.</vt:lpstr>
      <vt:lpstr>Alternative parameterization for  2 compartment model</vt:lpstr>
      <vt:lpstr>Clearance still relates to the  Area Under the conc. Curve (AUC_(0-∞)) for any number of compartments</vt:lpstr>
      <vt:lpstr>Be careful in interpreting parameters from the model</vt:lpstr>
      <vt:lpstr>Really, there are many more peripheral compartments, but the 2 compartment approximation often works</vt:lpstr>
      <vt:lpstr>Key Lessons</vt:lpstr>
      <vt:lpstr>Absorption and bioavailability</vt:lpstr>
      <vt:lpstr>Routes of Administration (examples)</vt:lpstr>
      <vt:lpstr>Oral dose of drug is absorbed through the gastrointestinal tract</vt:lpstr>
      <vt:lpstr>Bioavailability (some drug is lost)</vt:lpstr>
      <vt:lpstr>Oral dose vs intravenous dose</vt:lpstr>
      <vt:lpstr>Oral Dose</vt:lpstr>
      <vt:lpstr>Compartment Model with Absorption</vt:lpstr>
      <vt:lpstr>Application – extended release prolongs exposure and can improve safety (reduce peak-trough ratio)</vt:lpstr>
      <vt:lpstr>More complex absorption models can be developed</vt:lpstr>
      <vt:lpstr>Question</vt:lpstr>
      <vt:lpstr>Updating average concentration formula</vt:lpstr>
      <vt:lpstr>Key Lessons</vt:lpstr>
      <vt:lpstr>Allometric Scaling</vt:lpstr>
      <vt:lpstr>Often, we want to predict PK in humans from animal data</vt:lpstr>
      <vt:lpstr>Many biological processes scale with body weight</vt:lpstr>
      <vt:lpstr>Metabolic rate ~ WT3/4</vt:lpstr>
      <vt:lpstr>The reason for metabolism ~ WT3/4  is to maximize surface area (SA)</vt:lpstr>
      <vt:lpstr>Blood vessels follow fractal patterns</vt:lpstr>
      <vt:lpstr>A fractal is a self similar as you zoom in to smaller scales</vt:lpstr>
      <vt:lpstr>An example of building a fractal</vt:lpstr>
      <vt:lpstr>Fractal geometry can increase the dimensionality of the space</vt:lpstr>
      <vt:lpstr>Life has found a 4th dimension using fractal geometry!  This is why CL ~ WT3/4</vt:lpstr>
      <vt:lpstr>Key Lessons</vt:lpstr>
      <vt:lpstr>Where PK measurements and models are used</vt:lpstr>
      <vt:lpstr>Bioequivalence Postulate</vt:lpstr>
      <vt:lpstr>PowerPoint Presentation</vt:lpstr>
      <vt:lpstr>For drugs that are cleared by kidney, kidney function will affect exposure</vt:lpstr>
      <vt:lpstr>Some factors that may impact drug concentrations</vt:lpstr>
      <vt:lpstr>Backups</vt:lpstr>
      <vt:lpstr>Acetaminophen Overdose</vt:lpstr>
      <vt:lpstr>PowerPoint Presentation</vt:lpstr>
      <vt:lpstr>Biliary Elimination</vt:lpstr>
      <vt:lpstr>In the two compartment model, “volume” is a function of time</vt:lpstr>
      <vt:lpstr>Sketch of derivation of Vz and Vss</vt:lpstr>
      <vt:lpstr>Definition of a dimension</vt:lpstr>
      <vt:lpstr>For normal shapes, surface area relates to weight by 2/3 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Concepts of PKPD</dc:title>
  <dc:creator>Stein, Andrew</dc:creator>
  <cp:lastModifiedBy>Stein, Andrew</cp:lastModifiedBy>
  <cp:revision>259</cp:revision>
  <cp:lastPrinted>2019-08-06T11:48:22Z</cp:lastPrinted>
  <dcterms:created xsi:type="dcterms:W3CDTF">2018-06-28T15:17:08Z</dcterms:created>
  <dcterms:modified xsi:type="dcterms:W3CDTF">2019-08-09T12:30:19Z</dcterms:modified>
</cp:coreProperties>
</file>